
<file path=[Content_Types].xml><?xml version="1.0" encoding="utf-8"?>
<Types xmlns="http://schemas.openxmlformats.org/package/2006/content-types">
  <Default Extension="png" ContentType="image/png"/>
  <Default Extension="mp3" ContentType="audio/unknown"/>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257" r:id="rId2"/>
    <p:sldId id="285" r:id="rId3"/>
    <p:sldId id="262" r:id="rId4"/>
    <p:sldId id="263" r:id="rId5"/>
    <p:sldId id="289" r:id="rId6"/>
    <p:sldId id="282" r:id="rId7"/>
    <p:sldId id="283" r:id="rId8"/>
    <p:sldId id="290" r:id="rId9"/>
    <p:sldId id="271" r:id="rId10"/>
    <p:sldId id="296" r:id="rId11"/>
    <p:sldId id="297" r:id="rId12"/>
    <p:sldId id="298" r:id="rId13"/>
    <p:sldId id="299" r:id="rId14"/>
    <p:sldId id="300" r:id="rId15"/>
    <p:sldId id="301" r:id="rId16"/>
    <p:sldId id="278" r:id="rId17"/>
    <p:sldId id="295" r:id="rId18"/>
  </p:sldIdLst>
  <p:sldSz cx="12192000" cy="6858000"/>
  <p:notesSz cx="6858000" cy="9144000"/>
  <p:embeddedFontLst>
    <p:embeddedFont>
      <p:font typeface="Arial Black" pitchFamily="34" charset="0"/>
      <p:bold r:id="rId21"/>
    </p:embeddedFont>
    <p:embeddedFont>
      <p:font typeface="等线" charset="-122"/>
      <p:regular r:id="rId22"/>
      <p:bold r:id="rId23"/>
    </p:embeddedFont>
    <p:embeddedFont>
      <p:font typeface="Segoe UI" pitchFamily="34" charset="0"/>
      <p:regular r:id="rId24"/>
      <p:bold r:id="rId25"/>
      <p:italic r:id="rId26"/>
      <p:boldItalic r:id="rId27"/>
    </p:embeddedFont>
    <p:embeddedFont>
      <p:font typeface="Calibri" pitchFamily="34" charset="0"/>
      <p:regular r:id="rId28"/>
      <p:bold r:id="rId29"/>
    </p:embeddedFont>
    <p:embeddedFont>
      <p:font typeface="Montserrat" charset="0"/>
      <p:regular r:id="rId30"/>
      <p:bold r:id="rId31"/>
      <p:italic r:id="rId32"/>
      <p:boldItalic r:id="rId33"/>
    </p:embeddedFont>
    <p:embeddedFont>
      <p:font typeface="宋体" pitchFamily="2" charset="-122"/>
      <p:regular r:id="rId34"/>
    </p:embeddedFont>
    <p:embeddedFont>
      <p:font typeface="微软雅黑" pitchFamily="34" charset="-122"/>
      <p:regular r:id="rId35"/>
      <p:bold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C6"/>
    <a:srgbClr val="0C2036"/>
    <a:srgbClr val="EAEAEA"/>
    <a:srgbClr val="000000"/>
    <a:srgbClr val="1B51B2"/>
    <a:srgbClr val="0640A3"/>
    <a:srgbClr val="08B3FE"/>
    <a:srgbClr val="1F5FCF"/>
    <a:srgbClr val="5ABCCD"/>
    <a:srgbClr val="1C5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70" d="100"/>
          <a:sy n="70" d="100"/>
        </p:scale>
        <p:origin x="-432" y="-2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2022/4/16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50532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7988D-D07A-4813-AA03-E938E2B79B8E}" type="datetimeFigureOut">
              <a:rPr lang="zh-CN" altLang="en-US" smtClean="0"/>
              <a:t>2022/4/16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EC3366-5273-43F8-ABE3-03960A4044A4}" type="slidenum">
              <a:rPr lang="zh-CN" altLang="en-US" smtClean="0"/>
              <a:t>‹#›</a:t>
            </a:fld>
            <a:endParaRPr lang="zh-CN" altLang="en-US"/>
          </a:p>
        </p:txBody>
      </p:sp>
    </p:spTree>
    <p:extLst>
      <p:ext uri="{BB962C8B-B14F-4D97-AF65-F5344CB8AC3E}">
        <p14:creationId xmlns:p14="http://schemas.microsoft.com/office/powerpoint/2010/main" val="201479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EC3366-5273-43F8-ABE3-03960A4044A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44C2013-D5F6-4622-9836-BFD0392E0A57}" type="datetimeFigureOut">
              <a:rPr lang="zh-CN" altLang="en-US" smtClean="0"/>
              <a:t>2022/4/16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DFF347-728D-488B-AE15-EC1EF558F1A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0" hasCustomPrompt="1"/>
          </p:nvPr>
        </p:nvSpPr>
        <p:spPr>
          <a:xfrm>
            <a:off x="1483660" y="328655"/>
            <a:ext cx="3708400" cy="482600"/>
          </a:xfrm>
        </p:spPr>
        <p:txBody>
          <a:bodyPr>
            <a:normAutofit/>
          </a:bodyPr>
          <a:lstStyle>
            <a:lvl1pPr marL="0" indent="0">
              <a:buNone/>
              <a:defRPr sz="2700">
                <a:solidFill>
                  <a:schemeClr val="bg1"/>
                </a:solidFill>
              </a:defRPr>
            </a:lvl1pPr>
          </a:lstStyle>
          <a:p>
            <a:pPr lvl="0"/>
            <a:r>
              <a:rPr lang="zh-CN" altLang="en-US" dirty="0"/>
              <a:t>此处输入章节小标题</a:t>
            </a:r>
          </a:p>
        </p:txBody>
      </p:sp>
      <p:sp>
        <p:nvSpPr>
          <p:cNvPr id="5" name="文本占位符 3"/>
          <p:cNvSpPr>
            <a:spLocks noGrp="1"/>
          </p:cNvSpPr>
          <p:nvPr>
            <p:ph type="body" sz="quarter" idx="11" hasCustomPrompt="1"/>
          </p:nvPr>
        </p:nvSpPr>
        <p:spPr>
          <a:xfrm>
            <a:off x="1483660" y="763630"/>
            <a:ext cx="3708400" cy="436520"/>
          </a:xfrm>
        </p:spPr>
        <p:txBody>
          <a:bodyPr>
            <a:normAutofit/>
          </a:bodyPr>
          <a:lstStyle>
            <a:lvl1pPr marL="0" indent="0">
              <a:buNone/>
              <a:defRPr sz="2400">
                <a:solidFill>
                  <a:schemeClr val="bg1">
                    <a:lumMod val="85000"/>
                  </a:schemeClr>
                </a:solidFill>
              </a:defRPr>
            </a:lvl1pPr>
          </a:lstStyle>
          <a:p>
            <a:pPr lvl="0"/>
            <a:r>
              <a:rPr lang="en-US" altLang="zh-CN" dirty="0"/>
              <a:t>Add</a:t>
            </a:r>
            <a:r>
              <a:rPr lang="zh-CN" altLang="en-US" dirty="0"/>
              <a:t> </a:t>
            </a:r>
            <a:r>
              <a:rPr lang="en-US" altLang="zh-CN" dirty="0"/>
              <a:t>a</a:t>
            </a:r>
            <a:r>
              <a:rPr lang="zh-CN" altLang="en-US" dirty="0"/>
              <a:t> </a:t>
            </a:r>
            <a:r>
              <a:rPr lang="en-US" altLang="zh-CN" dirty="0"/>
              <a:t>title</a:t>
            </a:r>
            <a:r>
              <a:rPr lang="zh-CN" altLang="en-US" dirty="0"/>
              <a:t> </a:t>
            </a:r>
            <a:r>
              <a:rPr lang="en-US" altLang="zh-CN" dirty="0"/>
              <a:t>the</a:t>
            </a:r>
            <a:r>
              <a:rPr lang="zh-CN" altLang="en-US" dirty="0"/>
              <a:t> </a:t>
            </a:r>
            <a:r>
              <a:rPr lang="en-US" altLang="zh-CN" dirty="0"/>
              <a:t>here</a:t>
            </a:r>
            <a:endParaRPr lang="zh-CN" altLang="en-US" dirty="0"/>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738" y="44492"/>
            <a:ext cx="1348722" cy="1412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900" fill="hold"/>
                                        <p:tgtEl>
                                          <p:spTgt spid="6"/>
                                        </p:tgtEl>
                                        <p:attrNameLst>
                                          <p:attrName>r</p:attrName>
                                        </p:attrNameLst>
                                      </p:cBhvr>
                                    </p:animRot>
                                  </p:childTnLst>
                                </p:cTn>
                              </p:par>
                              <p:par>
                                <p:cTn id="7" presetID="2" presetClass="entr" presetSubtype="1"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anim calcmode="lin" valueType="num">
                                      <p:cBhvr additive="base">
                                        <p:cTn id="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0"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1" presetID="2" presetClass="entr" presetSubtype="8" fill="hold" grpId="0" nodeType="withEffect">
                                  <p:stCondLst>
                                    <p:cond delay="25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1"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ppt_x"/>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 presetClass="entr" presetSubtype="8"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C2013-D5F6-4622-9836-BFD0392E0A57}" type="datetimeFigureOut">
              <a:rPr lang="zh-CN" altLang="en-US" smtClean="0"/>
              <a:t>2022/4/16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FF347-728D-488B-AE15-EC1EF558F1A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3.xml"/><Relationship Id="rId5" Type="http://schemas.openxmlformats.org/officeDocument/2006/relationships/tags" Target="../tags/tag5.xml"/><Relationship Id="rId10" Type="http://schemas.openxmlformats.org/officeDocument/2006/relationships/slideLayout" Target="../slideLayouts/slideLayout8.xml"/><Relationship Id="rId4" Type="http://schemas.openxmlformats.org/officeDocument/2006/relationships/tags" Target="../tags/tag4.xml"/><Relationship Id="rId9"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who.int/emergencies/diseases/novel-coronavirus-2019"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574" y="3180896"/>
            <a:ext cx="10416777" cy="919425"/>
          </a:xfrm>
          <a:prstGeom prst="rect">
            <a:avLst/>
          </a:prstGeom>
        </p:spPr>
      </p:pic>
      <p:sp>
        <p:nvSpPr>
          <p:cNvPr id="5" name="文本框 4"/>
          <p:cNvSpPr txBox="1"/>
          <p:nvPr/>
        </p:nvSpPr>
        <p:spPr>
          <a:xfrm>
            <a:off x="1286443" y="1657637"/>
            <a:ext cx="9859908" cy="2123658"/>
          </a:xfrm>
          <a:prstGeom prst="rect">
            <a:avLst/>
          </a:prstGeom>
          <a:noFill/>
          <a:effectLst>
            <a:outerShdw blurRad="50800" dist="76200" dir="2700000" algn="tl" rotWithShape="0">
              <a:prstClr val="black">
                <a:alpha val="40000"/>
              </a:prstClr>
            </a:outerShdw>
          </a:effectLst>
        </p:spPr>
        <p:txBody>
          <a:bodyPr wrap="square" rtlCol="0">
            <a:spAutoFit/>
          </a:bodyPr>
          <a:lstStyle/>
          <a:p>
            <a:r>
              <a:rPr lang="en-US" altLang="zh-CN" sz="6600" b="1" dirty="0">
                <a:gradFill flip="none" rotWithShape="1">
                  <a:gsLst>
                    <a:gs pos="0">
                      <a:schemeClr val="bg1"/>
                    </a:gs>
                    <a:gs pos="57000">
                      <a:srgbClr val="C5F9FF"/>
                    </a:gs>
                    <a:gs pos="83000">
                      <a:srgbClr val="33CCFF"/>
                    </a:gs>
                    <a:gs pos="100000">
                      <a:srgbClr val="B9F2FF"/>
                    </a:gs>
                  </a:gsLst>
                  <a:lin ang="5400000" scaled="1"/>
                  <a:tileRect/>
                </a:gradFill>
                <a:effectLst>
                  <a:outerShdw blurRad="38100" dist="38100" dir="2700000" algn="tl">
                    <a:srgbClr val="000000">
                      <a:alpha val="43137"/>
                    </a:srgbClr>
                  </a:outerShdw>
                </a:effectLst>
                <a:latin typeface="Montserrat" panose="00000500000000000000" pitchFamily="2" charset="0"/>
                <a:ea typeface="华文细黑" panose="02010600040101010101" pitchFamily="2" charset="-122"/>
              </a:rPr>
              <a:t>IEEE Kafrelsheikh</a:t>
            </a:r>
          </a:p>
          <a:p>
            <a:r>
              <a:rPr lang="en-US" altLang="zh-CN" sz="6600" b="1" dirty="0">
                <a:gradFill flip="none" rotWithShape="1">
                  <a:gsLst>
                    <a:gs pos="0">
                      <a:schemeClr val="bg1"/>
                    </a:gs>
                    <a:gs pos="57000">
                      <a:srgbClr val="C5F9FF"/>
                    </a:gs>
                    <a:gs pos="83000">
                      <a:srgbClr val="33CCFF"/>
                    </a:gs>
                    <a:gs pos="100000">
                      <a:srgbClr val="B9F2FF"/>
                    </a:gs>
                  </a:gsLst>
                  <a:lin ang="5400000" scaled="1"/>
                  <a:tileRect/>
                </a:gradFill>
                <a:effectLst>
                  <a:outerShdw blurRad="38100" dist="38100" dir="2700000" algn="tl">
                    <a:srgbClr val="000000">
                      <a:alpha val="43137"/>
                    </a:srgbClr>
                  </a:outerShdw>
                </a:effectLst>
                <a:latin typeface="Montserrat" panose="00000500000000000000" pitchFamily="2" charset="0"/>
                <a:ea typeface="华文细黑" panose="02010600040101010101" pitchFamily="2" charset="-122"/>
              </a:rPr>
              <a:t>Student Branch</a:t>
            </a:r>
            <a:endParaRPr lang="zh-CN" altLang="en-US" sz="6600" b="1" dirty="0">
              <a:gradFill flip="none" rotWithShape="1">
                <a:gsLst>
                  <a:gs pos="0">
                    <a:schemeClr val="bg1"/>
                  </a:gs>
                  <a:gs pos="57000">
                    <a:srgbClr val="C5F9FF"/>
                  </a:gs>
                  <a:gs pos="83000">
                    <a:srgbClr val="33CCFF"/>
                  </a:gs>
                  <a:gs pos="100000">
                    <a:srgbClr val="B9F2FF"/>
                  </a:gs>
                </a:gsLst>
                <a:lin ang="5400000" scaled="1"/>
                <a:tileRect/>
              </a:gradFill>
              <a:effectLst>
                <a:outerShdw blurRad="38100" dist="38100" dir="2700000" algn="tl">
                  <a:srgbClr val="000000">
                    <a:alpha val="43137"/>
                  </a:srgbClr>
                </a:outerShdw>
              </a:effectLst>
              <a:latin typeface="Montserrat" panose="00000500000000000000" pitchFamily="2" charset="0"/>
              <a:ea typeface="华文细黑" panose="02010600040101010101" pitchFamily="2" charset="-122"/>
            </a:endParaRPr>
          </a:p>
        </p:txBody>
      </p:sp>
      <p:sp>
        <p:nvSpPr>
          <p:cNvPr id="9" name="文本框 8"/>
          <p:cNvSpPr txBox="1"/>
          <p:nvPr/>
        </p:nvSpPr>
        <p:spPr>
          <a:xfrm>
            <a:off x="5486403" y="4044053"/>
            <a:ext cx="5159830" cy="461665"/>
          </a:xfrm>
          <a:prstGeom prst="rect">
            <a:avLst/>
          </a:prstGeom>
          <a:noFill/>
        </p:spPr>
        <p:txBody>
          <a:bodyPr wrap="square" rtlCol="0">
            <a:spAutoFit/>
          </a:bodyPr>
          <a:lstStyle/>
          <a:p>
            <a:r>
              <a:rPr lang="en-US" altLang="zh-CN" sz="2400" b="1" dirty="0">
                <a:solidFill>
                  <a:srgbClr val="DBFBFF"/>
                </a:solidFill>
                <a:latin typeface="Montserrat" panose="00000500000000000000" pitchFamily="2" charset="0"/>
                <a:ea typeface="华文细黑" panose="02010600040101010101" pitchFamily="2" charset="-122"/>
              </a:rPr>
              <a:t>Machine Learning Committee</a:t>
            </a:r>
            <a:endParaRPr lang="zh-CN" altLang="en-US" sz="2400" b="1" dirty="0">
              <a:solidFill>
                <a:srgbClr val="DBFBFF"/>
              </a:solidFill>
              <a:latin typeface="Montserrat" panose="00000500000000000000" pitchFamily="2" charset="0"/>
              <a:ea typeface="华文细黑" panose="02010600040101010101" pitchFamily="2" charset="-122"/>
            </a:endParaRPr>
          </a:p>
        </p:txBody>
      </p:sp>
      <p:sp>
        <p:nvSpPr>
          <p:cNvPr id="11" name="KSO_Shape"/>
          <p:cNvSpPr/>
          <p:nvPr/>
        </p:nvSpPr>
        <p:spPr>
          <a:xfrm>
            <a:off x="729574" y="1100150"/>
            <a:ext cx="1905000" cy="1905000"/>
          </a:xfrm>
          <a:custGeom>
            <a:avLst/>
            <a:gdLst>
              <a:gd name="connsiteX0" fmla="*/ 386329 w 1380180"/>
              <a:gd name="connsiteY0" fmla="*/ 0 h 1380181"/>
              <a:gd name="connsiteX1" fmla="*/ 432048 w 1380180"/>
              <a:gd name="connsiteY1" fmla="*/ 0 h 1380181"/>
              <a:gd name="connsiteX2" fmla="*/ 432048 w 1380180"/>
              <a:gd name="connsiteY2" fmla="*/ 386329 h 1380181"/>
              <a:gd name="connsiteX3" fmla="*/ 1380180 w 1380180"/>
              <a:gd name="connsiteY3" fmla="*/ 386329 h 1380181"/>
              <a:gd name="connsiteX4" fmla="*/ 1380180 w 1380180"/>
              <a:gd name="connsiteY4" fmla="*/ 432048 h 1380181"/>
              <a:gd name="connsiteX5" fmla="*/ 432048 w 1380180"/>
              <a:gd name="connsiteY5" fmla="*/ 432048 h 1380181"/>
              <a:gd name="connsiteX6" fmla="*/ 432048 w 1380180"/>
              <a:gd name="connsiteY6" fmla="*/ 1380181 h 1380181"/>
              <a:gd name="connsiteX7" fmla="*/ 386329 w 1380180"/>
              <a:gd name="connsiteY7" fmla="*/ 1380181 h 1380181"/>
              <a:gd name="connsiteX8" fmla="*/ 386329 w 1380180"/>
              <a:gd name="connsiteY8" fmla="*/ 432048 h 1380181"/>
              <a:gd name="connsiteX9" fmla="*/ 0 w 1380180"/>
              <a:gd name="connsiteY9" fmla="*/ 432048 h 1380181"/>
              <a:gd name="connsiteX10" fmla="*/ 0 w 1380180"/>
              <a:gd name="connsiteY10" fmla="*/ 386329 h 1380181"/>
              <a:gd name="connsiteX11" fmla="*/ 386329 w 1380180"/>
              <a:gd name="connsiteY11" fmla="*/ 386329 h 13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180" h="1380181">
                <a:moveTo>
                  <a:pt x="386329" y="0"/>
                </a:moveTo>
                <a:lnTo>
                  <a:pt x="432048" y="0"/>
                </a:lnTo>
                <a:lnTo>
                  <a:pt x="432048" y="386329"/>
                </a:lnTo>
                <a:lnTo>
                  <a:pt x="1380180" y="386329"/>
                </a:lnTo>
                <a:lnTo>
                  <a:pt x="1380180" y="432048"/>
                </a:lnTo>
                <a:lnTo>
                  <a:pt x="432048" y="432048"/>
                </a:lnTo>
                <a:lnTo>
                  <a:pt x="432048" y="1380181"/>
                </a:lnTo>
                <a:lnTo>
                  <a:pt x="386329" y="1380181"/>
                </a:lnTo>
                <a:lnTo>
                  <a:pt x="386329" y="432048"/>
                </a:lnTo>
                <a:lnTo>
                  <a:pt x="0" y="432048"/>
                </a:lnTo>
                <a:lnTo>
                  <a:pt x="0" y="386329"/>
                </a:lnTo>
                <a:lnTo>
                  <a:pt x="386329" y="386329"/>
                </a:lnTo>
                <a:close/>
              </a:path>
            </a:pathLst>
          </a:custGeom>
          <a:solidFill>
            <a:srgbClr val="F2F2F2">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latin typeface="Montserrat" panose="00000500000000000000" pitchFamily="2" charset="0"/>
              <a:ea typeface="华文细黑" panose="02010600040101010101" pitchFamily="2" charset="-122"/>
            </a:endParaRPr>
          </a:p>
        </p:txBody>
      </p:sp>
      <p:sp>
        <p:nvSpPr>
          <p:cNvPr id="12" name="KSO_Shape"/>
          <p:cNvSpPr/>
          <p:nvPr/>
        </p:nvSpPr>
        <p:spPr>
          <a:xfrm rot="10800000">
            <a:off x="9241351" y="3124212"/>
            <a:ext cx="1905000" cy="1905000"/>
          </a:xfrm>
          <a:custGeom>
            <a:avLst/>
            <a:gdLst>
              <a:gd name="connsiteX0" fmla="*/ 386329 w 1380180"/>
              <a:gd name="connsiteY0" fmla="*/ 0 h 1380181"/>
              <a:gd name="connsiteX1" fmla="*/ 432048 w 1380180"/>
              <a:gd name="connsiteY1" fmla="*/ 0 h 1380181"/>
              <a:gd name="connsiteX2" fmla="*/ 432048 w 1380180"/>
              <a:gd name="connsiteY2" fmla="*/ 386329 h 1380181"/>
              <a:gd name="connsiteX3" fmla="*/ 1380180 w 1380180"/>
              <a:gd name="connsiteY3" fmla="*/ 386329 h 1380181"/>
              <a:gd name="connsiteX4" fmla="*/ 1380180 w 1380180"/>
              <a:gd name="connsiteY4" fmla="*/ 432048 h 1380181"/>
              <a:gd name="connsiteX5" fmla="*/ 432048 w 1380180"/>
              <a:gd name="connsiteY5" fmla="*/ 432048 h 1380181"/>
              <a:gd name="connsiteX6" fmla="*/ 432048 w 1380180"/>
              <a:gd name="connsiteY6" fmla="*/ 1380181 h 1380181"/>
              <a:gd name="connsiteX7" fmla="*/ 386329 w 1380180"/>
              <a:gd name="connsiteY7" fmla="*/ 1380181 h 1380181"/>
              <a:gd name="connsiteX8" fmla="*/ 386329 w 1380180"/>
              <a:gd name="connsiteY8" fmla="*/ 432048 h 1380181"/>
              <a:gd name="connsiteX9" fmla="*/ 0 w 1380180"/>
              <a:gd name="connsiteY9" fmla="*/ 432048 h 1380181"/>
              <a:gd name="connsiteX10" fmla="*/ 0 w 1380180"/>
              <a:gd name="connsiteY10" fmla="*/ 386329 h 1380181"/>
              <a:gd name="connsiteX11" fmla="*/ 386329 w 1380180"/>
              <a:gd name="connsiteY11" fmla="*/ 386329 h 13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180" h="1380181">
                <a:moveTo>
                  <a:pt x="386329" y="0"/>
                </a:moveTo>
                <a:lnTo>
                  <a:pt x="432048" y="0"/>
                </a:lnTo>
                <a:lnTo>
                  <a:pt x="432048" y="386329"/>
                </a:lnTo>
                <a:lnTo>
                  <a:pt x="1380180" y="386329"/>
                </a:lnTo>
                <a:lnTo>
                  <a:pt x="1380180" y="432048"/>
                </a:lnTo>
                <a:lnTo>
                  <a:pt x="432048" y="432048"/>
                </a:lnTo>
                <a:lnTo>
                  <a:pt x="432048" y="1380181"/>
                </a:lnTo>
                <a:lnTo>
                  <a:pt x="386329" y="1380181"/>
                </a:lnTo>
                <a:lnTo>
                  <a:pt x="386329" y="432048"/>
                </a:lnTo>
                <a:lnTo>
                  <a:pt x="0" y="432048"/>
                </a:lnTo>
                <a:lnTo>
                  <a:pt x="0" y="386329"/>
                </a:lnTo>
                <a:lnTo>
                  <a:pt x="386329" y="386329"/>
                </a:lnTo>
                <a:close/>
              </a:path>
            </a:pathLst>
          </a:custGeom>
          <a:solidFill>
            <a:srgbClr val="F2F2F2">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latin typeface="Montserrat" panose="00000500000000000000" pitchFamily="2" charset="0"/>
              <a:ea typeface="华文细黑" panose="02010600040101010101" pitchFamily="2" charset="-122"/>
            </a:endParaRPr>
          </a:p>
        </p:txBody>
      </p:sp>
      <p:pic>
        <p:nvPicPr>
          <p:cNvPr id="2" name="王利夫 - 三体">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25270" y="5085897"/>
            <a:ext cx="609600" cy="609600"/>
          </a:xfrm>
          <a:prstGeom prst="rect">
            <a:avLst/>
          </a:prstGeom>
        </p:spPr>
      </p:pic>
      <p:pic>
        <p:nvPicPr>
          <p:cNvPr id="6" name="Picture 5" descr="A picture containing text, clipart&#10;&#10;Description automatically generated">
            <a:extLst>
              <a:ext uri="{FF2B5EF4-FFF2-40B4-BE49-F238E27FC236}">
                <a16:creationId xmlns="" xmlns:a16="http://schemas.microsoft.com/office/drawing/2014/main" id="{89F440CB-8DE1-4E54-BDC8-49AAFC642F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144" y="112264"/>
            <a:ext cx="2956822" cy="9878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6"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9"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3" presetClass="entr" presetSubtype="28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strVal val="4/3*#ppt_w"/>
                                          </p:val>
                                        </p:tav>
                                        <p:tav tm="100000">
                                          <p:val>
                                            <p:strVal val="#ppt_w"/>
                                          </p:val>
                                        </p:tav>
                                      </p:tavLst>
                                    </p:anim>
                                    <p:anim calcmode="lin" valueType="num">
                                      <p:cBhvr>
                                        <p:cTn id="21" dur="500" fill="hold"/>
                                        <p:tgtEl>
                                          <p:spTgt spid="5"/>
                                        </p:tgtEl>
                                        <p:attrNameLst>
                                          <p:attrName>ppt_h</p:attrName>
                                        </p:attrNameLst>
                                      </p:cBhvr>
                                      <p:tavLst>
                                        <p:tav tm="0">
                                          <p:val>
                                            <p:strVal val="4/3*#ppt_h"/>
                                          </p:val>
                                        </p:tav>
                                        <p:tav tm="100000">
                                          <p:val>
                                            <p:strVal val="#ppt_h"/>
                                          </p:val>
                                        </p:tav>
                                      </p:tavLst>
                                    </p:anim>
                                  </p:childTnLst>
                                </p:cTn>
                              </p:par>
                              <p:par>
                                <p:cTn id="22" presetID="2" presetClass="entr" presetSubtype="4"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mute="1" numSld="999" showWhenStopped="0">
                <p:cTn id="26" repeatCount="indefinite" fill="hold" display="0">
                  <p:stCondLst>
                    <p:cond delay="indefinite"/>
                  </p:stCondLst>
                  <p:endCondLst>
                    <p:cond evt="onStopAudio" delay="0">
                      <p:tgtEl>
                        <p:sldTgt/>
                      </p:tgtEl>
                    </p:cond>
                  </p:endCondLst>
                </p:cTn>
                <p:tgtEl>
                  <p:spTgt spid="2"/>
                </p:tgtEl>
              </p:cMediaNode>
            </p:audio>
          </p:childTnLst>
        </p:cTn>
      </p:par>
    </p:tnLst>
    <p:bldLst>
      <p:bldP spid="5" grpId="0"/>
      <p:bldP spid="9" grpId="0"/>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75303" y="536885"/>
            <a:ext cx="7487216" cy="766814"/>
          </a:xfrm>
        </p:spPr>
        <p:txBody>
          <a:bodyPr>
            <a:norm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Countries </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with the highest number of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deaths:</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157" y="1254123"/>
            <a:ext cx="8673221" cy="48634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9624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483660" y="546347"/>
            <a:ext cx="5795326" cy="558176"/>
          </a:xfrm>
        </p:spPr>
        <p:txBody>
          <a:bodyPr>
            <a:norm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Most countries have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recovered</a:t>
            </a:r>
            <a:r>
              <a:rPr lang="ar-EG"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525" y="1144085"/>
            <a:ext cx="9744237" cy="476259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947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537979" y="528238"/>
            <a:ext cx="7044706" cy="730194"/>
          </a:xfrm>
        </p:spPr>
        <p:txBody>
          <a:bodyPr>
            <a:normAutofit lnSpcReduction="10000"/>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The number of countries in the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deaths compared </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to the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recovered:</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025" t="40531" r="1361" b="9300"/>
          <a:stretch/>
        </p:blipFill>
        <p:spPr>
          <a:xfrm>
            <a:off x="344031" y="1511928"/>
            <a:ext cx="11638821" cy="4780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5849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429339" y="492024"/>
            <a:ext cx="6456229" cy="721140"/>
          </a:xfrm>
        </p:spPr>
        <p:txBody>
          <a:bodyPr>
            <a:normAutofit lnSpcReduction="10000"/>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The number of countries in the dead compared to the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recovered</a:t>
            </a:r>
            <a:r>
              <a:rPr lang="ar-EG"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9691" t="39738" r="1138" b="9895"/>
          <a:stretch/>
        </p:blipFill>
        <p:spPr>
          <a:xfrm>
            <a:off x="561315" y="1403287"/>
            <a:ext cx="11380207" cy="4852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277811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483660" y="452673"/>
            <a:ext cx="7361576" cy="747477"/>
          </a:xfrm>
        </p:spPr>
        <p:txBody>
          <a:bodyPr>
            <a:normAutofit lnSpcReduction="10000"/>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The number of countries in the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deaths compared </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to the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recovered:</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9690" t="38152" r="1695" b="10886"/>
          <a:stretch/>
        </p:blipFill>
        <p:spPr>
          <a:xfrm>
            <a:off x="331067" y="1430447"/>
            <a:ext cx="11347904" cy="4825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2226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375017" y="254450"/>
            <a:ext cx="9199429" cy="946653"/>
          </a:xfrm>
        </p:spPr>
        <p:txBody>
          <a:bodyPr>
            <a:norm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A curve showing the increase in the recovered,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confirmed </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and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deaths </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during the initial period of the corona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virus</a:t>
            </a:r>
            <a:r>
              <a:rPr lang="ar-EG"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9802" t="24270" r="18960" b="3748"/>
          <a:stretch/>
        </p:blipFill>
        <p:spPr>
          <a:xfrm>
            <a:off x="1113577" y="1201103"/>
            <a:ext cx="9379390" cy="54511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78504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1429033" y="355815"/>
            <a:ext cx="6583283" cy="1219487"/>
          </a:xfrm>
        </p:spPr>
        <p:txBody>
          <a:bodyPr>
            <a:norm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altLang="zh-CN" sz="4400" b="1" dirty="0" smtClean="0">
                <a:ln/>
                <a:solidFill>
                  <a:schemeClr val="accent3"/>
                </a:solidFill>
                <a:latin typeface="Montserrat" panose="00000500000000000000" pitchFamily="2" charset="0"/>
                <a:ea typeface="华文细黑" panose="02010600040101010101" pitchFamily="2" charset="-122"/>
              </a:rPr>
              <a:t>Team members</a:t>
            </a:r>
            <a:endParaRPr lang="zh-CN" altLang="en-US" sz="4400" b="1" dirty="0">
              <a:ln/>
              <a:solidFill>
                <a:schemeClr val="accent3"/>
              </a:solidFill>
              <a:latin typeface="Montserrat" panose="00000500000000000000" pitchFamily="2" charset="0"/>
              <a:ea typeface="华文细黑" panose="02010600040101010101" pitchFamily="2" charset="-122"/>
            </a:endParaRPr>
          </a:p>
        </p:txBody>
      </p:sp>
      <p:grpSp>
        <p:nvGrpSpPr>
          <p:cNvPr id="2" name="组合 1"/>
          <p:cNvGrpSpPr/>
          <p:nvPr/>
        </p:nvGrpSpPr>
        <p:grpSpPr>
          <a:xfrm>
            <a:off x="1298906" y="2061336"/>
            <a:ext cx="2630881" cy="3850580"/>
            <a:chOff x="967819" y="2129474"/>
            <a:chExt cx="2927079" cy="3909376"/>
          </a:xfrm>
        </p:grpSpPr>
        <p:sp>
          <p:nvSpPr>
            <p:cNvPr id="6" name="矩形: 圆角 5"/>
            <p:cNvSpPr/>
            <p:nvPr/>
          </p:nvSpPr>
          <p:spPr>
            <a:xfrm>
              <a:off x="967819" y="2421316"/>
              <a:ext cx="2927079" cy="3617534"/>
            </a:xfrm>
            <a:prstGeom prst="roundRect">
              <a:avLst>
                <a:gd name="adj" fmla="val 0"/>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ea typeface="华文细黑" panose="02010600040101010101" pitchFamily="2" charset="-122"/>
              </a:endParaRPr>
            </a:p>
          </p:txBody>
        </p:sp>
        <p:sp>
          <p:nvSpPr>
            <p:cNvPr id="8" name="文本框 7"/>
            <p:cNvSpPr txBox="1"/>
            <p:nvPr/>
          </p:nvSpPr>
          <p:spPr>
            <a:xfrm>
              <a:off x="1433388" y="2129474"/>
              <a:ext cx="1995937" cy="406219"/>
            </a:xfrm>
            <a:prstGeom prst="rect">
              <a:avLst/>
            </a:prstGeom>
            <a:solidFill>
              <a:schemeClr val="tx2">
                <a:lumMod val="75000"/>
              </a:schemeClr>
            </a:solid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altLang="zh-CN" sz="2000" b="1" dirty="0" smtClean="0">
                  <a:ln/>
                  <a:solidFill>
                    <a:schemeClr val="accent3"/>
                  </a:solidFill>
                  <a:latin typeface="Montserrat" panose="00000500000000000000" pitchFamily="2" charset="0"/>
                  <a:ea typeface="华文细黑" panose="02010600040101010101" pitchFamily="2" charset="-122"/>
                </a:rPr>
                <a:t>    Omnia </a:t>
              </a:r>
              <a:endParaRPr lang="zh-CN" altLang="en-US" sz="2000" b="1" dirty="0">
                <a:ln/>
                <a:solidFill>
                  <a:schemeClr val="accent3"/>
                </a:solidFill>
                <a:latin typeface="Montserrat" panose="00000500000000000000" pitchFamily="2" charset="0"/>
                <a:ea typeface="华文细黑" panose="02010600040101010101" pitchFamily="2" charset="-122"/>
              </a:endParaRPr>
            </a:p>
          </p:txBody>
        </p:sp>
      </p:gr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3411" y="2762347"/>
            <a:ext cx="2138158" cy="29322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30" name="组合 1"/>
          <p:cNvGrpSpPr/>
          <p:nvPr/>
        </p:nvGrpSpPr>
        <p:grpSpPr>
          <a:xfrm>
            <a:off x="4837302" y="2061336"/>
            <a:ext cx="2630881" cy="3850580"/>
            <a:chOff x="967819" y="2129474"/>
            <a:chExt cx="2927079" cy="3909376"/>
          </a:xfrm>
        </p:grpSpPr>
        <p:sp>
          <p:nvSpPr>
            <p:cNvPr id="31" name="矩形: 圆角 5"/>
            <p:cNvSpPr/>
            <p:nvPr/>
          </p:nvSpPr>
          <p:spPr>
            <a:xfrm>
              <a:off x="967819" y="2421316"/>
              <a:ext cx="2927079" cy="3617534"/>
            </a:xfrm>
            <a:prstGeom prst="roundRect">
              <a:avLst>
                <a:gd name="adj" fmla="val 0"/>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ea typeface="华文细黑" panose="02010600040101010101" pitchFamily="2" charset="-122"/>
              </a:endParaRPr>
            </a:p>
          </p:txBody>
        </p:sp>
        <p:sp>
          <p:nvSpPr>
            <p:cNvPr id="32" name="文本框 7"/>
            <p:cNvSpPr txBox="1"/>
            <p:nvPr/>
          </p:nvSpPr>
          <p:spPr>
            <a:xfrm>
              <a:off x="1433388" y="2129474"/>
              <a:ext cx="1995937" cy="406219"/>
            </a:xfrm>
            <a:prstGeom prst="rect">
              <a:avLst/>
            </a:prstGeom>
            <a:solidFill>
              <a:schemeClr val="tx2">
                <a:lumMod val="75000"/>
              </a:schemeClr>
            </a:solid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altLang="zh-CN" sz="2000" b="1" dirty="0" smtClean="0">
                  <a:ln/>
                  <a:solidFill>
                    <a:schemeClr val="accent3"/>
                  </a:solidFill>
                  <a:latin typeface="Montserrat" panose="00000500000000000000" pitchFamily="2" charset="0"/>
                  <a:ea typeface="华文细黑" panose="02010600040101010101" pitchFamily="2" charset="-122"/>
                </a:rPr>
                <a:t>     </a:t>
              </a:r>
              <a:r>
                <a:rPr lang="en-US" altLang="zh-CN" sz="2000" b="1" dirty="0" err="1" smtClean="0">
                  <a:ln/>
                  <a:solidFill>
                    <a:schemeClr val="accent3"/>
                  </a:solidFill>
                  <a:latin typeface="Montserrat" panose="00000500000000000000" pitchFamily="2" charset="0"/>
                  <a:ea typeface="华文细黑" panose="02010600040101010101" pitchFamily="2" charset="-122"/>
                </a:rPr>
                <a:t>Eman</a:t>
              </a:r>
              <a:endParaRPr lang="zh-CN" altLang="en-US" sz="2000" b="1" dirty="0">
                <a:ln/>
                <a:solidFill>
                  <a:schemeClr val="accent3"/>
                </a:solidFill>
                <a:latin typeface="Montserrat" panose="00000500000000000000" pitchFamily="2" charset="0"/>
                <a:ea typeface="华文细黑" panose="02010600040101010101" pitchFamily="2" charset="-122"/>
              </a:endParaRPr>
            </a:p>
          </p:txBody>
        </p:sp>
      </p:grpSp>
      <p:grpSp>
        <p:nvGrpSpPr>
          <p:cNvPr id="33" name="组合 1"/>
          <p:cNvGrpSpPr/>
          <p:nvPr/>
        </p:nvGrpSpPr>
        <p:grpSpPr>
          <a:xfrm>
            <a:off x="8685024" y="2061336"/>
            <a:ext cx="2630881" cy="3850580"/>
            <a:chOff x="967819" y="2129474"/>
            <a:chExt cx="2927079" cy="3909376"/>
          </a:xfrm>
        </p:grpSpPr>
        <p:sp>
          <p:nvSpPr>
            <p:cNvPr id="34" name="矩形: 圆角 5"/>
            <p:cNvSpPr/>
            <p:nvPr/>
          </p:nvSpPr>
          <p:spPr>
            <a:xfrm>
              <a:off x="967819" y="2421316"/>
              <a:ext cx="2927079" cy="3617534"/>
            </a:xfrm>
            <a:prstGeom prst="roundRect">
              <a:avLst>
                <a:gd name="adj" fmla="val 0"/>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ea typeface="华文细黑" panose="02010600040101010101" pitchFamily="2" charset="-122"/>
              </a:endParaRPr>
            </a:p>
          </p:txBody>
        </p:sp>
        <p:sp>
          <p:nvSpPr>
            <p:cNvPr id="35" name="文本框 7"/>
            <p:cNvSpPr txBox="1"/>
            <p:nvPr/>
          </p:nvSpPr>
          <p:spPr>
            <a:xfrm>
              <a:off x="1433388" y="2129474"/>
              <a:ext cx="1995937" cy="406219"/>
            </a:xfrm>
            <a:prstGeom prst="rect">
              <a:avLst/>
            </a:prstGeom>
            <a:solidFill>
              <a:schemeClr val="tx2">
                <a:lumMod val="75000"/>
              </a:schemeClr>
            </a:solid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altLang="zh-CN" sz="2000" b="1" dirty="0" smtClean="0">
                  <a:ln/>
                  <a:solidFill>
                    <a:schemeClr val="accent3"/>
                  </a:solidFill>
                  <a:latin typeface="Montserrat" panose="00000500000000000000" pitchFamily="2" charset="0"/>
                  <a:ea typeface="华文细黑" panose="02010600040101010101" pitchFamily="2" charset="-122"/>
                </a:rPr>
                <a:t>    Salma</a:t>
              </a:r>
              <a:endParaRPr lang="zh-CN" altLang="en-US" sz="2000" b="1" dirty="0">
                <a:ln/>
                <a:solidFill>
                  <a:schemeClr val="accent3"/>
                </a:solidFill>
                <a:latin typeface="Montserrat" panose="00000500000000000000" pitchFamily="2" charset="0"/>
                <a:ea typeface="华文细黑" panose="02010600040101010101" pitchFamily="2" charset="-122"/>
              </a:endParaRPr>
            </a:p>
          </p:txBody>
        </p:sp>
      </p:gr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5104" r="26275" b="13074"/>
          <a:stretch/>
        </p:blipFill>
        <p:spPr>
          <a:xfrm>
            <a:off x="5107522" y="2762347"/>
            <a:ext cx="2090440" cy="293228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35770" y="2762350"/>
            <a:ext cx="2136617" cy="29322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76344" y="1867241"/>
            <a:ext cx="6332183" cy="1862048"/>
          </a:xfrm>
          <a:prstGeom prst="rect">
            <a:avLst/>
          </a:prstGeom>
          <a:noFill/>
          <a:effectLst>
            <a:outerShdw blurRad="50800" dist="76200" dir="2700000" algn="tl" rotWithShape="0">
              <a:prstClr val="black">
                <a:alpha val="40000"/>
              </a:prstClr>
            </a:outerShdw>
          </a:effectLst>
        </p:spPr>
        <p:txBody>
          <a:bodyPr wrap="none" rtlCol="0">
            <a:spAutoFit/>
          </a:bodyPr>
          <a:lstStyle/>
          <a:p>
            <a:pPr algn="ctr"/>
            <a:r>
              <a:rPr lang="en-US" altLang="zh-CN" sz="11500" b="1" dirty="0">
                <a:gradFill flip="none" rotWithShape="1">
                  <a:gsLst>
                    <a:gs pos="0">
                      <a:schemeClr val="bg1"/>
                    </a:gs>
                    <a:gs pos="57000">
                      <a:srgbClr val="C5F9FF"/>
                    </a:gs>
                    <a:gs pos="83000">
                      <a:srgbClr val="33CCFF"/>
                    </a:gs>
                    <a:gs pos="100000">
                      <a:srgbClr val="B9F2FF"/>
                    </a:gs>
                  </a:gsLst>
                  <a:lin ang="5400000" scaled="1"/>
                  <a:tileRect/>
                </a:gradFill>
                <a:effectLst>
                  <a:outerShdw blurRad="38100" dist="38100" dir="2700000" algn="tl">
                    <a:srgbClr val="000000">
                      <a:alpha val="43137"/>
                    </a:srgbClr>
                  </a:outerShdw>
                </a:effectLst>
                <a:latin typeface="Montserrat" panose="00000500000000000000" pitchFamily="2" charset="0"/>
                <a:ea typeface="华文细黑" panose="02010600040101010101" pitchFamily="2" charset="-122"/>
              </a:rPr>
              <a:t>THANKS</a:t>
            </a:r>
            <a:endParaRPr lang="zh-CN" altLang="en-US" sz="11500" b="1" dirty="0">
              <a:gradFill flip="none" rotWithShape="1">
                <a:gsLst>
                  <a:gs pos="0">
                    <a:schemeClr val="bg1"/>
                  </a:gs>
                  <a:gs pos="57000">
                    <a:srgbClr val="C5F9FF"/>
                  </a:gs>
                  <a:gs pos="83000">
                    <a:srgbClr val="33CCFF"/>
                  </a:gs>
                  <a:gs pos="100000">
                    <a:srgbClr val="B9F2FF"/>
                  </a:gs>
                </a:gsLst>
                <a:lin ang="5400000" scaled="1"/>
                <a:tileRect/>
              </a:gradFill>
              <a:effectLst>
                <a:outerShdw blurRad="38100" dist="38100" dir="2700000" algn="tl">
                  <a:srgbClr val="000000">
                    <a:alpha val="43137"/>
                  </a:srgbClr>
                </a:outerShdw>
              </a:effectLst>
              <a:latin typeface="Montserrat" panose="00000500000000000000" pitchFamily="2" charset="0"/>
              <a:ea typeface="华文细黑" panose="02010600040101010101" pitchFamily="2" charset="-122"/>
            </a:endParaRPr>
          </a:p>
        </p:txBody>
      </p:sp>
      <p:sp>
        <p:nvSpPr>
          <p:cNvPr id="11" name="KSO_Shape"/>
          <p:cNvSpPr/>
          <p:nvPr/>
        </p:nvSpPr>
        <p:spPr>
          <a:xfrm>
            <a:off x="1498832" y="1328753"/>
            <a:ext cx="1905000" cy="1905000"/>
          </a:xfrm>
          <a:custGeom>
            <a:avLst/>
            <a:gdLst>
              <a:gd name="connsiteX0" fmla="*/ 386329 w 1380180"/>
              <a:gd name="connsiteY0" fmla="*/ 0 h 1380181"/>
              <a:gd name="connsiteX1" fmla="*/ 432048 w 1380180"/>
              <a:gd name="connsiteY1" fmla="*/ 0 h 1380181"/>
              <a:gd name="connsiteX2" fmla="*/ 432048 w 1380180"/>
              <a:gd name="connsiteY2" fmla="*/ 386329 h 1380181"/>
              <a:gd name="connsiteX3" fmla="*/ 1380180 w 1380180"/>
              <a:gd name="connsiteY3" fmla="*/ 386329 h 1380181"/>
              <a:gd name="connsiteX4" fmla="*/ 1380180 w 1380180"/>
              <a:gd name="connsiteY4" fmla="*/ 432048 h 1380181"/>
              <a:gd name="connsiteX5" fmla="*/ 432048 w 1380180"/>
              <a:gd name="connsiteY5" fmla="*/ 432048 h 1380181"/>
              <a:gd name="connsiteX6" fmla="*/ 432048 w 1380180"/>
              <a:gd name="connsiteY6" fmla="*/ 1380181 h 1380181"/>
              <a:gd name="connsiteX7" fmla="*/ 386329 w 1380180"/>
              <a:gd name="connsiteY7" fmla="*/ 1380181 h 1380181"/>
              <a:gd name="connsiteX8" fmla="*/ 386329 w 1380180"/>
              <a:gd name="connsiteY8" fmla="*/ 432048 h 1380181"/>
              <a:gd name="connsiteX9" fmla="*/ 0 w 1380180"/>
              <a:gd name="connsiteY9" fmla="*/ 432048 h 1380181"/>
              <a:gd name="connsiteX10" fmla="*/ 0 w 1380180"/>
              <a:gd name="connsiteY10" fmla="*/ 386329 h 1380181"/>
              <a:gd name="connsiteX11" fmla="*/ 386329 w 1380180"/>
              <a:gd name="connsiteY11" fmla="*/ 386329 h 13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180" h="1380181">
                <a:moveTo>
                  <a:pt x="386329" y="0"/>
                </a:moveTo>
                <a:lnTo>
                  <a:pt x="432048" y="0"/>
                </a:lnTo>
                <a:lnTo>
                  <a:pt x="432048" y="386329"/>
                </a:lnTo>
                <a:lnTo>
                  <a:pt x="1380180" y="386329"/>
                </a:lnTo>
                <a:lnTo>
                  <a:pt x="1380180" y="432048"/>
                </a:lnTo>
                <a:lnTo>
                  <a:pt x="432048" y="432048"/>
                </a:lnTo>
                <a:lnTo>
                  <a:pt x="432048" y="1380181"/>
                </a:lnTo>
                <a:lnTo>
                  <a:pt x="386329" y="1380181"/>
                </a:lnTo>
                <a:lnTo>
                  <a:pt x="386329" y="432048"/>
                </a:lnTo>
                <a:lnTo>
                  <a:pt x="0" y="432048"/>
                </a:lnTo>
                <a:lnTo>
                  <a:pt x="0" y="386329"/>
                </a:lnTo>
                <a:lnTo>
                  <a:pt x="386329" y="386329"/>
                </a:lnTo>
                <a:close/>
              </a:path>
            </a:pathLst>
          </a:custGeom>
          <a:solidFill>
            <a:srgbClr val="F2F2F2">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latin typeface="Montserrat" panose="00000500000000000000" pitchFamily="2" charset="0"/>
              <a:ea typeface="华文细黑" panose="02010600040101010101" pitchFamily="2" charset="-122"/>
            </a:endParaRPr>
          </a:p>
        </p:txBody>
      </p:sp>
      <p:sp>
        <p:nvSpPr>
          <p:cNvPr id="12" name="KSO_Shape"/>
          <p:cNvSpPr/>
          <p:nvPr/>
        </p:nvSpPr>
        <p:spPr>
          <a:xfrm rot="10800000">
            <a:off x="9303035" y="3048010"/>
            <a:ext cx="1905000" cy="1905000"/>
          </a:xfrm>
          <a:custGeom>
            <a:avLst/>
            <a:gdLst>
              <a:gd name="connsiteX0" fmla="*/ 386329 w 1380180"/>
              <a:gd name="connsiteY0" fmla="*/ 0 h 1380181"/>
              <a:gd name="connsiteX1" fmla="*/ 432048 w 1380180"/>
              <a:gd name="connsiteY1" fmla="*/ 0 h 1380181"/>
              <a:gd name="connsiteX2" fmla="*/ 432048 w 1380180"/>
              <a:gd name="connsiteY2" fmla="*/ 386329 h 1380181"/>
              <a:gd name="connsiteX3" fmla="*/ 1380180 w 1380180"/>
              <a:gd name="connsiteY3" fmla="*/ 386329 h 1380181"/>
              <a:gd name="connsiteX4" fmla="*/ 1380180 w 1380180"/>
              <a:gd name="connsiteY4" fmla="*/ 432048 h 1380181"/>
              <a:gd name="connsiteX5" fmla="*/ 432048 w 1380180"/>
              <a:gd name="connsiteY5" fmla="*/ 432048 h 1380181"/>
              <a:gd name="connsiteX6" fmla="*/ 432048 w 1380180"/>
              <a:gd name="connsiteY6" fmla="*/ 1380181 h 1380181"/>
              <a:gd name="connsiteX7" fmla="*/ 386329 w 1380180"/>
              <a:gd name="connsiteY7" fmla="*/ 1380181 h 1380181"/>
              <a:gd name="connsiteX8" fmla="*/ 386329 w 1380180"/>
              <a:gd name="connsiteY8" fmla="*/ 432048 h 1380181"/>
              <a:gd name="connsiteX9" fmla="*/ 0 w 1380180"/>
              <a:gd name="connsiteY9" fmla="*/ 432048 h 1380181"/>
              <a:gd name="connsiteX10" fmla="*/ 0 w 1380180"/>
              <a:gd name="connsiteY10" fmla="*/ 386329 h 1380181"/>
              <a:gd name="connsiteX11" fmla="*/ 386329 w 1380180"/>
              <a:gd name="connsiteY11" fmla="*/ 386329 h 13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180" h="1380181">
                <a:moveTo>
                  <a:pt x="386329" y="0"/>
                </a:moveTo>
                <a:lnTo>
                  <a:pt x="432048" y="0"/>
                </a:lnTo>
                <a:lnTo>
                  <a:pt x="432048" y="386329"/>
                </a:lnTo>
                <a:lnTo>
                  <a:pt x="1380180" y="386329"/>
                </a:lnTo>
                <a:lnTo>
                  <a:pt x="1380180" y="432048"/>
                </a:lnTo>
                <a:lnTo>
                  <a:pt x="432048" y="432048"/>
                </a:lnTo>
                <a:lnTo>
                  <a:pt x="432048" y="1380181"/>
                </a:lnTo>
                <a:lnTo>
                  <a:pt x="386329" y="1380181"/>
                </a:lnTo>
                <a:lnTo>
                  <a:pt x="386329" y="432048"/>
                </a:lnTo>
                <a:lnTo>
                  <a:pt x="0" y="432048"/>
                </a:lnTo>
                <a:lnTo>
                  <a:pt x="0" y="386329"/>
                </a:lnTo>
                <a:lnTo>
                  <a:pt x="386329" y="386329"/>
                </a:lnTo>
                <a:close/>
              </a:path>
            </a:pathLst>
          </a:custGeom>
          <a:solidFill>
            <a:srgbClr val="F2F2F2">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latin typeface="Montserrat" panose="00000500000000000000" pitchFamily="2" charset="0"/>
              <a:ea typeface="华文细黑" panose="02010600040101010101" pitchFamily="2"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581" y="3269576"/>
            <a:ext cx="10416777" cy="919425"/>
          </a:xfrm>
          <a:prstGeom prst="rect">
            <a:avLst/>
          </a:prstGeom>
        </p:spPr>
      </p:pic>
      <p:pic>
        <p:nvPicPr>
          <p:cNvPr id="6" name="Picture 5" descr="A picture containing text, clipart&#10;&#10;Description automatically generated">
            <a:extLst>
              <a:ext uri="{FF2B5EF4-FFF2-40B4-BE49-F238E27FC236}">
                <a16:creationId xmlns="" xmlns:a16="http://schemas.microsoft.com/office/drawing/2014/main" id="{62DEB547-E190-4F73-979D-B83D1F663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687" y="97970"/>
            <a:ext cx="3344606" cy="11174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9"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23" presetClass="entr" presetSubtype="28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4/3*#ppt_w"/>
                                          </p:val>
                                        </p:tav>
                                        <p:tav tm="100000">
                                          <p:val>
                                            <p:strVal val="#ppt_w"/>
                                          </p:val>
                                        </p:tav>
                                      </p:tavLst>
                                    </p:anim>
                                    <p:anim calcmode="lin" valueType="num">
                                      <p:cBhvr>
                                        <p:cTn id="20" dur="50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79370" y="0"/>
            <a:ext cx="9341030" cy="6948970"/>
          </a:xfrm>
          <a:prstGeom prst="rect">
            <a:avLst/>
          </a:prstGeom>
        </p:spPr>
      </p:pic>
      <p:sp>
        <p:nvSpPr>
          <p:cNvPr id="5" name="矩形 4"/>
          <p:cNvSpPr/>
          <p:nvPr/>
        </p:nvSpPr>
        <p:spPr>
          <a:xfrm>
            <a:off x="0" y="2298700"/>
            <a:ext cx="12192000" cy="2286000"/>
          </a:xfrm>
          <a:prstGeom prst="rect">
            <a:avLst/>
          </a:prstGeom>
          <a:solidFill>
            <a:srgbClr val="0F6FC6">
              <a:alpha val="6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ea typeface="华文细黑" panose="02010600040101010101" pitchFamily="2" charset="-122"/>
            </a:endParaRPr>
          </a:p>
        </p:txBody>
      </p:sp>
      <p:sp>
        <p:nvSpPr>
          <p:cNvPr id="4" name="文本框 3"/>
          <p:cNvSpPr txBox="1"/>
          <p:nvPr/>
        </p:nvSpPr>
        <p:spPr>
          <a:xfrm>
            <a:off x="704850" y="2776890"/>
            <a:ext cx="10782300" cy="1113446"/>
          </a:xfrm>
          <a:prstGeom prst="rect">
            <a:avLst/>
          </a:prstGeom>
          <a:noFill/>
        </p:spPr>
        <p:txBody>
          <a:bodyPr wrap="square" rtlCol="0">
            <a:spAutoFit/>
          </a:bodyPr>
          <a:lstStyle/>
          <a:p>
            <a:pPr algn="ctr">
              <a:lnSpc>
                <a:spcPct val="120000"/>
              </a:lnSpc>
            </a:pPr>
            <a:r>
              <a:rPr lang="en-US" altLang="zh-CN" sz="6000" b="1" dirty="0" err="1"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Montserrat" panose="00000500000000000000" pitchFamily="2" charset="0"/>
                <a:ea typeface="华文细黑" panose="02010600040101010101" pitchFamily="2" charset="-122"/>
              </a:rPr>
              <a:t>Covid</a:t>
            </a:r>
            <a:r>
              <a:rPr lang="en-US" altLang="zh-CN" sz="6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Montserrat" panose="00000500000000000000" pitchFamily="2" charset="0"/>
                <a:ea typeface="华文细黑" panose="02010600040101010101" pitchFamily="2" charset="-122"/>
              </a:rPr>
              <a:t> 19</a:t>
            </a:r>
            <a:endParaRPr lang="zh-CN" altLang="en-US" sz="6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Montserrat" panose="00000500000000000000" pitchFamily="2" charset="0"/>
              <a:ea typeface="华文细黑" panose="0201060004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8)">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7385" y="126483"/>
            <a:ext cx="6237206" cy="6533887"/>
          </a:xfrm>
          <a:prstGeom prst="rect">
            <a:avLst/>
          </a:prstGeom>
        </p:spPr>
      </p:pic>
      <p:sp>
        <p:nvSpPr>
          <p:cNvPr id="22" name="椭圆 30"/>
          <p:cNvSpPr/>
          <p:nvPr>
            <p:custDataLst>
              <p:tags r:id="rId1"/>
            </p:custDataLst>
          </p:nvPr>
        </p:nvSpPr>
        <p:spPr>
          <a:xfrm rot="1069622">
            <a:off x="1683008" y="641123"/>
            <a:ext cx="5051697" cy="5504609"/>
          </a:xfrm>
          <a:custGeom>
            <a:avLst/>
            <a:gdLst/>
            <a:ahLst/>
            <a:cxnLst/>
            <a:rect l="l" t="t" r="r" b="b"/>
            <a:pathLst>
              <a:path w="3436648" h="3744044">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rgbClr val="0676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Montserrat" panose="00000500000000000000" pitchFamily="2" charset="0"/>
              <a:ea typeface="华文细黑" panose="02010600040101010101" pitchFamily="2" charset="-122"/>
            </a:endParaRPr>
          </a:p>
        </p:txBody>
      </p:sp>
      <p:sp>
        <p:nvSpPr>
          <p:cNvPr id="29" name="任意多边形 96"/>
          <p:cNvSpPr/>
          <p:nvPr>
            <p:custDataLst>
              <p:tags r:id="rId2"/>
            </p:custDataLst>
          </p:nvPr>
        </p:nvSpPr>
        <p:spPr>
          <a:xfrm>
            <a:off x="5606996" y="665661"/>
            <a:ext cx="4110036" cy="685456"/>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88000" anchor="ctr">
            <a:normAutofit/>
          </a:bodyPr>
          <a:lstStyle/>
          <a:p>
            <a:pPr algn="ctr">
              <a:defRPr/>
            </a:pPr>
            <a:r>
              <a:rPr lang="en-US" altLang="zh-CN" sz="2400" b="1" dirty="0" smtClean="0">
                <a:solidFill>
                  <a:schemeClr val="accent1">
                    <a:lumMod val="50000"/>
                  </a:schemeClr>
                </a:solidFill>
                <a:latin typeface="Montserrat" panose="00000500000000000000" pitchFamily="2" charset="0"/>
                <a:ea typeface="华文细黑" panose="02010600040101010101" pitchFamily="2" charset="-122"/>
              </a:rPr>
              <a:t>introduction</a:t>
            </a:r>
            <a:endParaRPr lang="zh-CN" altLang="en-US" sz="2400" b="1" dirty="0">
              <a:solidFill>
                <a:schemeClr val="accent1">
                  <a:lumMod val="50000"/>
                </a:schemeClr>
              </a:solidFill>
              <a:latin typeface="Montserrat" panose="00000500000000000000" pitchFamily="2" charset="0"/>
              <a:ea typeface="华文细黑" panose="02010600040101010101" pitchFamily="2" charset="-122"/>
            </a:endParaRPr>
          </a:p>
        </p:txBody>
      </p:sp>
      <p:sp>
        <p:nvSpPr>
          <p:cNvPr id="30" name="椭圆 29"/>
          <p:cNvSpPr/>
          <p:nvPr>
            <p:custDataLst>
              <p:tags r:id="rId3"/>
            </p:custDataLst>
          </p:nvPr>
        </p:nvSpPr>
        <p:spPr>
          <a:xfrm>
            <a:off x="5484760" y="578350"/>
            <a:ext cx="923757" cy="926436"/>
          </a:xfrm>
          <a:prstGeom prst="ellipse">
            <a:avLst/>
          </a:prstGeom>
          <a:solidFill>
            <a:schemeClr val="accent1">
              <a:lumMod val="75000"/>
            </a:schemeClr>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defRPr/>
            </a:pPr>
            <a:r>
              <a:rPr lang="en-US" altLang="zh-CN" sz="2800" dirty="0">
                <a:solidFill>
                  <a:srgbClr val="FFFFFF"/>
                </a:solidFill>
                <a:latin typeface="Montserrat" panose="00000500000000000000" pitchFamily="2" charset="0"/>
                <a:ea typeface="华文细黑" panose="02010600040101010101" pitchFamily="2" charset="-122"/>
              </a:rPr>
              <a:t>01</a:t>
            </a:r>
            <a:endParaRPr lang="zh-CN" altLang="en-US" sz="2800" dirty="0">
              <a:solidFill>
                <a:srgbClr val="FFFFFF"/>
              </a:solidFill>
              <a:latin typeface="Montserrat" panose="00000500000000000000" pitchFamily="2" charset="0"/>
              <a:ea typeface="华文细黑" panose="02010600040101010101" pitchFamily="2" charset="-122"/>
            </a:endParaRPr>
          </a:p>
        </p:txBody>
      </p:sp>
      <p:sp>
        <p:nvSpPr>
          <p:cNvPr id="31" name="任意多边形 96"/>
          <p:cNvSpPr/>
          <p:nvPr>
            <p:custDataLst>
              <p:tags r:id="rId4"/>
            </p:custDataLst>
          </p:nvPr>
        </p:nvSpPr>
        <p:spPr>
          <a:xfrm>
            <a:off x="6477000" y="2252471"/>
            <a:ext cx="4110036" cy="685456"/>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88000" anchor="ctr">
            <a:normAutofit/>
          </a:bodyPr>
          <a:lstStyle/>
          <a:p>
            <a:pPr algn="ctr">
              <a:defRPr/>
            </a:pPr>
            <a:r>
              <a:rPr lang="en-US" altLang="zh-CN" sz="2400" b="1" dirty="0" smtClean="0">
                <a:solidFill>
                  <a:schemeClr val="accent1">
                    <a:lumMod val="50000"/>
                  </a:schemeClr>
                </a:solidFill>
                <a:latin typeface="Montserrat" panose="00000500000000000000" pitchFamily="2" charset="0"/>
                <a:ea typeface="华文细黑" panose="02010600040101010101" pitchFamily="2" charset="-122"/>
              </a:rPr>
              <a:t>visualization</a:t>
            </a:r>
            <a:endParaRPr lang="zh-CN" altLang="en-US" sz="2400" b="1" dirty="0">
              <a:solidFill>
                <a:schemeClr val="accent1">
                  <a:lumMod val="50000"/>
                </a:schemeClr>
              </a:solidFill>
              <a:latin typeface="Montserrat" panose="00000500000000000000" pitchFamily="2" charset="0"/>
              <a:ea typeface="华文细黑" panose="02010600040101010101" pitchFamily="2" charset="-122"/>
            </a:endParaRPr>
          </a:p>
        </p:txBody>
      </p:sp>
      <p:sp>
        <p:nvSpPr>
          <p:cNvPr id="32" name="椭圆 31"/>
          <p:cNvSpPr/>
          <p:nvPr>
            <p:custDataLst>
              <p:tags r:id="rId5"/>
            </p:custDataLst>
          </p:nvPr>
        </p:nvSpPr>
        <p:spPr>
          <a:xfrm>
            <a:off x="6354764" y="2165160"/>
            <a:ext cx="923757" cy="926436"/>
          </a:xfrm>
          <a:prstGeom prst="ellipse">
            <a:avLst/>
          </a:prstGeom>
          <a:solidFill>
            <a:schemeClr val="accent1">
              <a:lumMod val="75000"/>
            </a:schemeClr>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defRPr/>
            </a:pPr>
            <a:r>
              <a:rPr lang="en-US" altLang="zh-CN" sz="2800" dirty="0">
                <a:solidFill>
                  <a:srgbClr val="FFFFFF"/>
                </a:solidFill>
                <a:latin typeface="Montserrat" panose="00000500000000000000" pitchFamily="2" charset="0"/>
                <a:ea typeface="华文细黑" panose="02010600040101010101" pitchFamily="2" charset="-122"/>
              </a:rPr>
              <a:t>02</a:t>
            </a:r>
            <a:endParaRPr lang="zh-CN" altLang="en-US" sz="2800" dirty="0">
              <a:solidFill>
                <a:srgbClr val="FFFFFF"/>
              </a:solidFill>
              <a:latin typeface="Montserrat" panose="00000500000000000000" pitchFamily="2" charset="0"/>
              <a:ea typeface="华文细黑" panose="02010600040101010101" pitchFamily="2" charset="-122"/>
            </a:endParaRPr>
          </a:p>
        </p:txBody>
      </p:sp>
      <p:sp>
        <p:nvSpPr>
          <p:cNvPr id="33" name="任意多边形 96"/>
          <p:cNvSpPr/>
          <p:nvPr>
            <p:custDataLst>
              <p:tags r:id="rId6"/>
            </p:custDataLst>
          </p:nvPr>
        </p:nvSpPr>
        <p:spPr>
          <a:xfrm>
            <a:off x="6354764" y="4061565"/>
            <a:ext cx="4110036" cy="685456"/>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88000" anchor="ctr">
            <a:normAutofit/>
          </a:bodyPr>
          <a:lstStyle/>
          <a:p>
            <a:pPr algn="ctr">
              <a:defRPr/>
            </a:pPr>
            <a:r>
              <a:rPr lang="en-US" altLang="zh-CN" sz="2400" b="1" dirty="0">
                <a:solidFill>
                  <a:schemeClr val="accent1">
                    <a:lumMod val="50000"/>
                  </a:schemeClr>
                </a:solidFill>
                <a:latin typeface="Montserrat" panose="00000500000000000000" pitchFamily="2" charset="0"/>
                <a:ea typeface="华文细黑" panose="02010600040101010101" pitchFamily="2" charset="-122"/>
              </a:rPr>
              <a:t>the benefits</a:t>
            </a:r>
            <a:endParaRPr lang="zh-CN" altLang="en-US" sz="2400" b="1" dirty="0">
              <a:solidFill>
                <a:schemeClr val="accent1">
                  <a:lumMod val="50000"/>
                </a:schemeClr>
              </a:solidFill>
              <a:latin typeface="Montserrat" panose="00000500000000000000" pitchFamily="2" charset="0"/>
              <a:ea typeface="华文细黑" panose="02010600040101010101" pitchFamily="2" charset="-122"/>
            </a:endParaRPr>
          </a:p>
        </p:txBody>
      </p:sp>
      <p:sp>
        <p:nvSpPr>
          <p:cNvPr id="34" name="椭圆 33"/>
          <p:cNvSpPr/>
          <p:nvPr>
            <p:custDataLst>
              <p:tags r:id="rId7"/>
            </p:custDataLst>
          </p:nvPr>
        </p:nvSpPr>
        <p:spPr>
          <a:xfrm>
            <a:off x="6232528" y="3974254"/>
            <a:ext cx="923757" cy="926436"/>
          </a:xfrm>
          <a:prstGeom prst="ellipse">
            <a:avLst/>
          </a:prstGeom>
          <a:solidFill>
            <a:schemeClr val="accent1">
              <a:lumMod val="75000"/>
            </a:schemeClr>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defRPr/>
            </a:pPr>
            <a:r>
              <a:rPr lang="en-US" altLang="zh-CN" sz="2800" dirty="0">
                <a:solidFill>
                  <a:srgbClr val="FFFFFF"/>
                </a:solidFill>
                <a:latin typeface="Montserrat" panose="00000500000000000000" pitchFamily="2" charset="0"/>
                <a:ea typeface="华文细黑" panose="02010600040101010101" pitchFamily="2" charset="-122"/>
              </a:rPr>
              <a:t>03</a:t>
            </a:r>
            <a:endParaRPr lang="zh-CN" altLang="en-US" sz="2800" dirty="0">
              <a:solidFill>
                <a:srgbClr val="FFFFFF"/>
              </a:solidFill>
              <a:latin typeface="Montserrat" panose="00000500000000000000" pitchFamily="2" charset="0"/>
              <a:ea typeface="华文细黑" panose="02010600040101010101" pitchFamily="2" charset="-122"/>
            </a:endParaRPr>
          </a:p>
        </p:txBody>
      </p:sp>
      <p:sp>
        <p:nvSpPr>
          <p:cNvPr id="35" name="任意多边形 96"/>
          <p:cNvSpPr/>
          <p:nvPr>
            <p:custDataLst>
              <p:tags r:id="rId8"/>
            </p:custDataLst>
          </p:nvPr>
        </p:nvSpPr>
        <p:spPr>
          <a:xfrm>
            <a:off x="5606996" y="5471478"/>
            <a:ext cx="4110036" cy="685456"/>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88000" anchor="ctr">
            <a:normAutofit/>
          </a:bodyPr>
          <a:lstStyle/>
          <a:p>
            <a:pPr algn="ctr">
              <a:defRPr/>
            </a:pPr>
            <a:r>
              <a:rPr lang="en-US" altLang="zh-CN" sz="2400" b="1" dirty="0" smtClean="0">
                <a:solidFill>
                  <a:schemeClr val="accent1">
                    <a:lumMod val="50000"/>
                  </a:schemeClr>
                </a:solidFill>
                <a:latin typeface="Montserrat" panose="00000500000000000000" pitchFamily="2" charset="0"/>
                <a:ea typeface="华文细黑" panose="02010600040101010101" pitchFamily="2" charset="-122"/>
              </a:rPr>
              <a:t> questions</a:t>
            </a:r>
            <a:endParaRPr lang="zh-CN" altLang="en-US" sz="2400" b="1" dirty="0">
              <a:solidFill>
                <a:schemeClr val="accent1">
                  <a:lumMod val="50000"/>
                </a:schemeClr>
              </a:solidFill>
              <a:latin typeface="Montserrat" panose="00000500000000000000" pitchFamily="2" charset="0"/>
              <a:ea typeface="华文细黑" panose="02010600040101010101" pitchFamily="2" charset="-122"/>
            </a:endParaRPr>
          </a:p>
        </p:txBody>
      </p:sp>
      <p:sp>
        <p:nvSpPr>
          <p:cNvPr id="36" name="椭圆 35"/>
          <p:cNvSpPr/>
          <p:nvPr>
            <p:custDataLst>
              <p:tags r:id="rId9"/>
            </p:custDataLst>
          </p:nvPr>
        </p:nvSpPr>
        <p:spPr>
          <a:xfrm>
            <a:off x="5431007" y="5391493"/>
            <a:ext cx="923757" cy="926436"/>
          </a:xfrm>
          <a:prstGeom prst="ellipse">
            <a:avLst/>
          </a:prstGeom>
          <a:solidFill>
            <a:schemeClr val="accent1">
              <a:lumMod val="75000"/>
            </a:schemeClr>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defRPr/>
            </a:pPr>
            <a:r>
              <a:rPr lang="en-US" altLang="zh-CN" sz="2800" dirty="0">
                <a:solidFill>
                  <a:srgbClr val="FFFFFF"/>
                </a:solidFill>
                <a:latin typeface="Montserrat" panose="00000500000000000000" pitchFamily="2" charset="0"/>
                <a:ea typeface="华文细黑" panose="02010600040101010101" pitchFamily="2" charset="-122"/>
              </a:rPr>
              <a:t>04</a:t>
            </a:r>
            <a:endParaRPr lang="zh-CN" altLang="en-US" sz="2800" dirty="0">
              <a:solidFill>
                <a:srgbClr val="FFFFFF"/>
              </a:solidFill>
              <a:latin typeface="Montserrat" panose="00000500000000000000" pitchFamily="2" charset="0"/>
              <a:ea typeface="华文细黑" panose="02010600040101010101" pitchFamily="2" charset="-122"/>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2000" fill="hold" nodeType="afterEffect">
                                  <p:stCondLst>
                                    <p:cond delay="0"/>
                                  </p:stCondLst>
                                  <p:childTnLst>
                                    <p:animRot by="21600000">
                                      <p:cBhvr>
                                        <p:cTn id="6" dur="2000" fill="hold"/>
                                        <p:tgtEl>
                                          <p:spTgt spid="3"/>
                                        </p:tgtEl>
                                        <p:attrNameLst>
                                          <p:attrName>r</p:attrName>
                                        </p:attrNameLst>
                                      </p:cBhvr>
                                    </p:animRot>
                                  </p:childTnLst>
                                </p:cTn>
                              </p:par>
                              <p:par>
                                <p:cTn id="7" presetID="10"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par>
                                <p:cTn id="10" presetID="2" presetClass="entr" presetSubtype="1"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0-#ppt_h/2"/>
                                          </p:val>
                                        </p:tav>
                                        <p:tav tm="100000">
                                          <p:val>
                                            <p:strVal val="#ppt_y"/>
                                          </p:val>
                                        </p:tav>
                                      </p:tavLst>
                                    </p:anim>
                                  </p:childTnLst>
                                </p:cTn>
                              </p:par>
                              <p:par>
                                <p:cTn id="14" presetID="2" presetClass="entr" presetSubtype="8" fill="hold" grpId="0" nodeType="withEffect">
                                  <p:stCondLst>
                                    <p:cond delay="50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0-#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par>
                                <p:cTn id="18" presetID="2" presetClass="entr" presetSubtype="1" fill="hold" grpId="0" nodeType="withEffect">
                                  <p:stCondLst>
                                    <p:cond delay="100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0-#ppt_h/2"/>
                                          </p:val>
                                        </p:tav>
                                        <p:tav tm="100000">
                                          <p:val>
                                            <p:strVal val="#ppt_y"/>
                                          </p:val>
                                        </p:tav>
                                      </p:tavLst>
                                    </p:anim>
                                  </p:childTnLst>
                                </p:cTn>
                              </p:par>
                              <p:par>
                                <p:cTn id="22" presetID="2" presetClass="entr" presetSubtype="8" fill="hold" grpId="0" nodeType="withEffect">
                                  <p:stCondLst>
                                    <p:cond delay="150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1" fill="hold" grpId="0" nodeType="withEffect">
                                  <p:stCondLst>
                                    <p:cond delay="200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ppt_x"/>
                                          </p:val>
                                        </p:tav>
                                        <p:tav tm="100000">
                                          <p:val>
                                            <p:strVal val="#ppt_x"/>
                                          </p:val>
                                        </p:tav>
                                      </p:tavLst>
                                    </p:anim>
                                    <p:anim calcmode="lin" valueType="num">
                                      <p:cBhvr additive="base">
                                        <p:cTn id="29" dur="500" fill="hold"/>
                                        <p:tgtEl>
                                          <p:spTgt spid="34"/>
                                        </p:tgtEl>
                                        <p:attrNameLst>
                                          <p:attrName>ppt_y</p:attrName>
                                        </p:attrNameLst>
                                      </p:cBhvr>
                                      <p:tavLst>
                                        <p:tav tm="0">
                                          <p:val>
                                            <p:strVal val="0-#ppt_h/2"/>
                                          </p:val>
                                        </p:tav>
                                        <p:tav tm="100000">
                                          <p:val>
                                            <p:strVal val="#ppt_y"/>
                                          </p:val>
                                        </p:tav>
                                      </p:tavLst>
                                    </p:anim>
                                  </p:childTnLst>
                                </p:cTn>
                              </p:par>
                              <p:par>
                                <p:cTn id="30" presetID="2" presetClass="entr" presetSubtype="8" fill="hold" grpId="0" nodeType="withEffect">
                                  <p:stCondLst>
                                    <p:cond delay="225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0-#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1" fill="hold" grpId="0" nodeType="withEffect">
                                  <p:stCondLst>
                                    <p:cond delay="275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ppt_x"/>
                                          </p:val>
                                        </p:tav>
                                        <p:tav tm="100000">
                                          <p:val>
                                            <p:strVal val="#ppt_x"/>
                                          </p:val>
                                        </p:tav>
                                      </p:tavLst>
                                    </p:anim>
                                    <p:anim calcmode="lin" valueType="num">
                                      <p:cBhvr additive="base">
                                        <p:cTn id="37" dur="500" fill="hold"/>
                                        <p:tgtEl>
                                          <p:spTgt spid="36"/>
                                        </p:tgtEl>
                                        <p:attrNameLst>
                                          <p:attrName>ppt_y</p:attrName>
                                        </p:attrNameLst>
                                      </p:cBhvr>
                                      <p:tavLst>
                                        <p:tav tm="0">
                                          <p:val>
                                            <p:strVal val="0-#ppt_h/2"/>
                                          </p:val>
                                        </p:tav>
                                        <p:tav tm="100000">
                                          <p:val>
                                            <p:strVal val="#ppt_y"/>
                                          </p:val>
                                        </p:tav>
                                      </p:tavLst>
                                    </p:anim>
                                  </p:childTnLst>
                                </p:cTn>
                              </p:par>
                              <p:par>
                                <p:cTn id="38" presetID="2" presetClass="entr" presetSubtype="8" fill="hold" grpId="0" nodeType="withEffect">
                                  <p:stCondLst>
                                    <p:cond delay="325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0-#ppt_w/2"/>
                                          </p:val>
                                        </p:tav>
                                        <p:tav tm="100000">
                                          <p:val>
                                            <p:strVal val="#ppt_x"/>
                                          </p:val>
                                        </p:tav>
                                      </p:tavLst>
                                    </p:anim>
                                    <p:anim calcmode="lin" valueType="num">
                                      <p:cBhvr additive="base">
                                        <p:cTn id="41"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573" y="787400"/>
            <a:ext cx="5119738" cy="5363264"/>
          </a:xfrm>
          <a:prstGeom prst="rect">
            <a:avLst/>
          </a:prstGeom>
        </p:spPr>
      </p:pic>
      <p:sp>
        <p:nvSpPr>
          <p:cNvPr id="3" name="文本框 2"/>
          <p:cNvSpPr txBox="1"/>
          <p:nvPr/>
        </p:nvSpPr>
        <p:spPr>
          <a:xfrm>
            <a:off x="4197349" y="1904377"/>
            <a:ext cx="3746500" cy="3154710"/>
          </a:xfrm>
          <a:prstGeom prst="rect">
            <a:avLst/>
          </a:prstGeom>
          <a:noFill/>
        </p:spPr>
        <p:txBody>
          <a:bodyPr wrap="square" rtlCol="0">
            <a:spAutoFit/>
          </a:bodyPr>
          <a:lstStyle/>
          <a:p>
            <a:pPr algn="ctr"/>
            <a:r>
              <a:rPr lang="en-US" altLang="zh-CN" sz="19900" dirty="0">
                <a:solidFill>
                  <a:schemeClr val="accent3">
                    <a:lumMod val="60000"/>
                    <a:lumOff val="40000"/>
                  </a:schemeClr>
                </a:solidFill>
                <a:latin typeface="Montserrat" panose="00000500000000000000" pitchFamily="2" charset="0"/>
                <a:ea typeface="华文细黑" panose="02010600040101010101" pitchFamily="2" charset="-122"/>
              </a:rPr>
              <a:t>01</a:t>
            </a:r>
            <a:endParaRPr lang="zh-CN" altLang="en-US" sz="19900" dirty="0">
              <a:solidFill>
                <a:schemeClr val="accent3">
                  <a:lumMod val="60000"/>
                  <a:lumOff val="40000"/>
                </a:schemeClr>
              </a:solidFill>
              <a:latin typeface="Montserrat" panose="00000500000000000000" pitchFamily="2" charset="0"/>
              <a:ea typeface="华文细黑" panose="02010600040101010101" pitchFamily="2" charset="-122"/>
            </a:endParaRPr>
          </a:p>
        </p:txBody>
      </p:sp>
      <p:sp>
        <p:nvSpPr>
          <p:cNvPr id="4" name="文本框 3"/>
          <p:cNvSpPr txBox="1"/>
          <p:nvPr/>
        </p:nvSpPr>
        <p:spPr>
          <a:xfrm>
            <a:off x="3107744" y="2799274"/>
            <a:ext cx="5256567" cy="1015663"/>
          </a:xfrm>
          <a:prstGeom prst="rect">
            <a:avLst/>
          </a:prstGeom>
          <a:noFill/>
          <a:effectLst>
            <a:outerShdw blurRad="50800" dist="63500" dir="2700000" algn="tl" rotWithShape="0">
              <a:prstClr val="black">
                <a:alpha val="40000"/>
              </a:prstClr>
            </a:outerShdw>
          </a:effectLst>
        </p:spPr>
        <p:txBody>
          <a:bodyPr wrap="none" rtlCol="0">
            <a:spAutoFit/>
          </a:bodyPr>
          <a:lstStyle/>
          <a:p>
            <a:r>
              <a:rPr lang="en-US" altLang="zh-CN" sz="6000" b="1" dirty="0" smtClean="0">
                <a:solidFill>
                  <a:schemeClr val="bg1"/>
                </a:solidFill>
                <a:effectLst>
                  <a:outerShdw blurRad="50800" dist="38100" dir="2700000" algn="tl" rotWithShape="0">
                    <a:prstClr val="black">
                      <a:alpha val="40000"/>
                    </a:prstClr>
                  </a:outerShdw>
                </a:effectLst>
                <a:latin typeface="Montserrat" panose="00000500000000000000" pitchFamily="2" charset="0"/>
                <a:ea typeface="华文细黑" panose="02010600040101010101" pitchFamily="2" charset="-122"/>
              </a:rPr>
              <a:t>Introduction</a:t>
            </a:r>
            <a:endParaRPr lang="en-US" altLang="zh-CN" sz="6000" b="1" dirty="0">
              <a:solidFill>
                <a:schemeClr val="bg1"/>
              </a:solidFill>
              <a:effectLst>
                <a:outerShdw blurRad="50800" dist="38100" dir="2700000" algn="tl" rotWithShape="0">
                  <a:prstClr val="black">
                    <a:alpha val="40000"/>
                  </a:prstClr>
                </a:outerShdw>
              </a:effectLst>
              <a:latin typeface="Montserrat" panose="00000500000000000000" pitchFamily="2" charset="0"/>
              <a:ea typeface="华文细黑" panose="0201060004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6"/>
                                        </p:tgtEl>
                                      </p:cBhvr>
                                      <p:by x="150000" y="150000"/>
                                    </p:animScale>
                                  </p:childTnLst>
                                </p:cTn>
                              </p:par>
                              <p:par>
                                <p:cTn id="7" presetID="23" presetClass="entr" presetSubtype="288" fill="hold" grpId="0" nodeType="withEffect">
                                  <p:stCondLst>
                                    <p:cond delay="250"/>
                                  </p:stCondLst>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ppt_w</p:attrName>
                                        </p:attrNameLst>
                                      </p:cBhvr>
                                      <p:tavLst>
                                        <p:tav tm="0">
                                          <p:val>
                                            <p:strVal val="4/3*#ppt_w"/>
                                          </p:val>
                                        </p:tav>
                                        <p:tav tm="100000">
                                          <p:val>
                                            <p:strVal val="#ppt_w"/>
                                          </p:val>
                                        </p:tav>
                                      </p:tavLst>
                                    </p:anim>
                                    <p:anim calcmode="lin" valueType="num">
                                      <p:cBhvr>
                                        <p:cTn id="10" dur="500" fill="hold"/>
                                        <p:tgtEl>
                                          <p:spTgt spid="3"/>
                                        </p:tgtEl>
                                        <p:attrNameLst>
                                          <p:attrName>ppt_h</p:attrName>
                                        </p:attrNameLst>
                                      </p:cBhvr>
                                      <p:tavLst>
                                        <p:tav tm="0">
                                          <p:val>
                                            <p:strVal val="4/3*#ppt_h"/>
                                          </p:val>
                                        </p:tav>
                                        <p:tav tm="100000">
                                          <p:val>
                                            <p:strVal val="#ppt_h"/>
                                          </p:val>
                                        </p:tav>
                                      </p:tavLst>
                                    </p:anim>
                                  </p:childTnLst>
                                </p:cTn>
                              </p:par>
                              <p:par>
                                <p:cTn id="11" presetID="42"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5"/>
          <p:cNvSpPr>
            <a:spLocks noChangeArrowheads="1"/>
          </p:cNvSpPr>
          <p:nvPr/>
        </p:nvSpPr>
        <p:spPr bwMode="auto">
          <a:xfrm>
            <a:off x="3671249" y="506263"/>
            <a:ext cx="8038530" cy="2677656"/>
          </a:xfrm>
          <a:prstGeom prst="rect">
            <a:avLst/>
          </a:prstGeom>
          <a:noFill/>
          <a:ln>
            <a:noFill/>
          </a:ln>
        </p:spPr>
        <p:txBody>
          <a:bodyPr wrap="square">
            <a:spAutoFit/>
          </a:bodyPr>
          <a:lstStyle/>
          <a:p>
            <a:pPr>
              <a:lnSpc>
                <a:spcPct val="120000"/>
              </a:lnSpc>
            </a:pPr>
            <a:r>
              <a:rPr lang="en-US" sz="2000" dirty="0">
                <a:solidFill>
                  <a:schemeClr val="bg1"/>
                </a:solidFill>
              </a:rPr>
              <a:t>From </a:t>
            </a:r>
            <a:r>
              <a:rPr lang="en-US" sz="2000" dirty="0">
                <a:solidFill>
                  <a:schemeClr val="bg1"/>
                </a:solidFill>
                <a:hlinkClick r:id="rId3"/>
              </a:rPr>
              <a:t>World Health Organization</a:t>
            </a:r>
            <a:r>
              <a:rPr lang="en-US" sz="2000" dirty="0">
                <a:solidFill>
                  <a:schemeClr val="bg1"/>
                </a:solidFill>
              </a:rPr>
              <a:t> - On 31 December 2019, WHO was alerted to several cases of pneumonia in Wuhan City, Hubei Province of China. The virus did not match any other known virus. This raised concern because when a virus is new, we do not know how it affects </a:t>
            </a:r>
            <a:r>
              <a:rPr lang="en-US" sz="2000" dirty="0" smtClean="0">
                <a:solidFill>
                  <a:schemeClr val="bg1"/>
                </a:solidFill>
              </a:rPr>
              <a:t>people</a:t>
            </a:r>
          </a:p>
          <a:p>
            <a:pPr>
              <a:lnSpc>
                <a:spcPct val="120000"/>
              </a:lnSpc>
            </a:pPr>
            <a:endParaRPr lang="en-US" sz="2000" dirty="0" smtClean="0">
              <a:solidFill>
                <a:schemeClr val="bg1"/>
              </a:solidFill>
            </a:endParaRPr>
          </a:p>
          <a:p>
            <a:pPr>
              <a:lnSpc>
                <a:spcPct val="120000"/>
              </a:lnSpc>
            </a:pPr>
            <a:endParaRPr lang="zh-CN" altLang="en-US" sz="2000" dirty="0">
              <a:solidFill>
                <a:schemeClr val="bg1"/>
              </a:solidFill>
              <a:latin typeface="Montserrat" panose="00000500000000000000" pitchFamily="2" charset="0"/>
              <a:ea typeface="华文细黑" panose="0201060004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462" y="-1419368"/>
            <a:ext cx="14739582" cy="13377578"/>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dirty="0"/>
              <a:t>Column Description</a:t>
            </a:r>
          </a:p>
          <a:p>
            <a:endParaRPr lang="zh-CN" altLang="en-US" b="1" dirty="0">
              <a:latin typeface="Montserrat" panose="00000500000000000000" pitchFamily="2" charset="0"/>
              <a:ea typeface="华文细黑" panose="02010600040101010101" pitchFamily="2" charset="-122"/>
            </a:endParaRPr>
          </a:p>
        </p:txBody>
      </p:sp>
      <p:sp>
        <p:nvSpPr>
          <p:cNvPr id="18" name="Freeform 25"/>
          <p:cNvSpPr/>
          <p:nvPr/>
        </p:nvSpPr>
        <p:spPr bwMode="auto">
          <a:xfrm>
            <a:off x="2019951" y="1173707"/>
            <a:ext cx="7697255" cy="4970379"/>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accent1">
              <a:lumMod val="75000"/>
            </a:schemeClr>
          </a:solidFill>
          <a:ln w="19050">
            <a:noFill/>
          </a:ln>
        </p:spPr>
        <p:txBody>
          <a:bodyPr vert="horz" wrap="square" lIns="93247" tIns="46623" rIns="93247" bIns="46623" numCol="1" anchor="t" anchorCtr="0" compatLnSpc="1"/>
          <a:lstStyle/>
          <a:p>
            <a:pPr defTabSz="932180">
              <a:defRPr/>
            </a:pPr>
            <a:endParaRPr lang="en-US" sz="1835" dirty="0">
              <a:solidFill>
                <a:prstClr val="black"/>
              </a:solidFill>
              <a:latin typeface="Montserrat" panose="00000500000000000000" pitchFamily="2" charset="0"/>
              <a:ea typeface="华文细黑" panose="02010600040101010101" pitchFamily="2" charset="-122"/>
            </a:endParaRPr>
          </a:p>
        </p:txBody>
      </p:sp>
      <p:grpSp>
        <p:nvGrpSpPr>
          <p:cNvPr id="22" name="Group 72"/>
          <p:cNvGrpSpPr/>
          <p:nvPr/>
        </p:nvGrpSpPr>
        <p:grpSpPr>
          <a:xfrm rot="5400000" flipH="1">
            <a:off x="1452554" y="2791469"/>
            <a:ext cx="921538" cy="1297731"/>
            <a:chOff x="1393106" y="3789515"/>
            <a:chExt cx="1123479" cy="282788"/>
          </a:xfrm>
        </p:grpSpPr>
        <p:cxnSp>
          <p:nvCxnSpPr>
            <p:cNvPr id="65" name="Straight Arrow Connector 74"/>
            <p:cNvCxnSpPr/>
            <p:nvPr/>
          </p:nvCxnSpPr>
          <p:spPr>
            <a:xfrm>
              <a:off x="1393106" y="4068173"/>
              <a:ext cx="1123479" cy="4130"/>
            </a:xfrm>
            <a:prstGeom prst="straightConnector1">
              <a:avLst/>
            </a:prstGeom>
            <a:ln w="38100" cap="rnd">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75"/>
            <p:cNvCxnSpPr/>
            <p:nvPr/>
          </p:nvCxnSpPr>
          <p:spPr>
            <a:xfrm flipV="1">
              <a:off x="1393106" y="3789515"/>
              <a:ext cx="0" cy="278658"/>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34" name="Picture 98"/>
          <p:cNvPicPr>
            <a:picLocks noChangeAspect="1"/>
          </p:cNvPicPr>
          <p:nvPr/>
        </p:nvPicPr>
        <p:blipFill>
          <a:blip r:embed="rId3">
            <a:biLevel thresh="25000"/>
          </a:blip>
          <a:stretch>
            <a:fillRect/>
          </a:stretch>
        </p:blipFill>
        <p:spPr>
          <a:xfrm>
            <a:off x="546871" y="1668982"/>
            <a:ext cx="1473080" cy="1358918"/>
          </a:xfrm>
          <a:prstGeom prst="rect">
            <a:avLst/>
          </a:prstGeom>
        </p:spPr>
      </p:pic>
      <p:cxnSp>
        <p:nvCxnSpPr>
          <p:cNvPr id="36" name="Straight Arrow Connector 100"/>
          <p:cNvCxnSpPr/>
          <p:nvPr/>
        </p:nvCxnSpPr>
        <p:spPr>
          <a:xfrm flipH="1" flipV="1">
            <a:off x="9569875" y="2302933"/>
            <a:ext cx="15985" cy="1565792"/>
          </a:xfrm>
          <a:prstGeom prst="straightConnector1">
            <a:avLst/>
          </a:prstGeom>
          <a:ln w="38100" cap="rnd">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101"/>
          <p:cNvGrpSpPr/>
          <p:nvPr/>
        </p:nvGrpSpPr>
        <p:grpSpPr>
          <a:xfrm>
            <a:off x="8809219" y="1321537"/>
            <a:ext cx="1508945" cy="1019567"/>
            <a:chOff x="5080386" y="3213537"/>
            <a:chExt cx="576253" cy="389364"/>
          </a:xfrm>
        </p:grpSpPr>
        <p:pic>
          <p:nvPicPr>
            <p:cNvPr id="55" name="Picture 103"/>
            <p:cNvPicPr>
              <a:picLocks noChangeAspect="1"/>
            </p:cNvPicPr>
            <p:nvPr/>
          </p:nvPicPr>
          <p:blipFill>
            <a:blip r:embed="rId4" cstate="email">
              <a:biLevel thresh="25000"/>
            </a:blip>
            <a:stretch>
              <a:fillRect/>
            </a:stretch>
          </p:blipFill>
          <p:spPr>
            <a:xfrm>
              <a:off x="5442574" y="3301052"/>
              <a:ext cx="214065" cy="301849"/>
            </a:xfrm>
            <a:prstGeom prst="rect">
              <a:avLst/>
            </a:prstGeom>
          </p:spPr>
        </p:pic>
        <p:pic>
          <p:nvPicPr>
            <p:cNvPr id="56" name="Picture 104"/>
            <p:cNvPicPr>
              <a:picLocks noChangeAspect="1"/>
            </p:cNvPicPr>
            <p:nvPr/>
          </p:nvPicPr>
          <p:blipFill>
            <a:blip r:embed="rId5" cstate="email">
              <a:biLevel thresh="25000"/>
            </a:blip>
            <a:stretch>
              <a:fillRect/>
            </a:stretch>
          </p:blipFill>
          <p:spPr>
            <a:xfrm>
              <a:off x="5161595" y="3342517"/>
              <a:ext cx="308795" cy="203891"/>
            </a:xfrm>
            <a:prstGeom prst="rect">
              <a:avLst/>
            </a:prstGeom>
          </p:spPr>
        </p:pic>
        <p:pic>
          <p:nvPicPr>
            <p:cNvPr id="57" name="Picture 105"/>
            <p:cNvPicPr>
              <a:picLocks noChangeAspect="1"/>
            </p:cNvPicPr>
            <p:nvPr/>
          </p:nvPicPr>
          <p:blipFill>
            <a:blip r:embed="rId3" cstate="email">
              <a:biLevel thresh="25000"/>
            </a:blip>
            <a:stretch>
              <a:fillRect/>
            </a:stretch>
          </p:blipFill>
          <p:spPr>
            <a:xfrm>
              <a:off x="5080386" y="3213537"/>
              <a:ext cx="308544" cy="284632"/>
            </a:xfrm>
            <a:prstGeom prst="rect">
              <a:avLst/>
            </a:prstGeom>
          </p:spPr>
        </p:pic>
      </p:grpSp>
      <p:sp>
        <p:nvSpPr>
          <p:cNvPr id="41" name="Slide Number Placeholder 5"/>
          <p:cNvSpPr txBox="1"/>
          <p:nvPr/>
        </p:nvSpPr>
        <p:spPr>
          <a:xfrm>
            <a:off x="3583787" y="2771354"/>
            <a:ext cx="5298720" cy="2471979"/>
          </a:xfrm>
          <a:prstGeom prst="rect">
            <a:avLst/>
          </a:prstGeom>
          <a:noFill/>
        </p:spPr>
        <p:txBody>
          <a:bodyPr vert="horz" lIns="93247" tIns="46623" rIns="93247" bIns="46623"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r>
              <a:rPr lang="en-US" sz="1600" dirty="0" err="1">
                <a:solidFill>
                  <a:schemeClr val="bg1">
                    <a:lumMod val="85000"/>
                  </a:schemeClr>
                </a:solidFill>
                <a:effectLst>
                  <a:outerShdw blurRad="38100" dist="38100" dir="2700000" algn="tl">
                    <a:srgbClr val="000000">
                      <a:alpha val="43137"/>
                    </a:srgbClr>
                  </a:outerShdw>
                </a:effectLst>
              </a:rPr>
              <a:t>Sno</a:t>
            </a:r>
            <a:r>
              <a:rPr lang="en-US" sz="1600" dirty="0">
                <a:solidFill>
                  <a:schemeClr val="bg1"/>
                </a:solidFill>
              </a:rPr>
              <a:t> - Serial number</a:t>
            </a:r>
          </a:p>
          <a:p>
            <a:pPr algn="l" fontAlgn="base"/>
            <a:r>
              <a:rPr lang="en-US" sz="1600" dirty="0" err="1">
                <a:solidFill>
                  <a:schemeClr val="bg1">
                    <a:lumMod val="85000"/>
                  </a:schemeClr>
                </a:solidFill>
                <a:effectLst>
                  <a:outerShdw blurRad="38100" dist="38100" dir="2700000" algn="tl">
                    <a:srgbClr val="000000">
                      <a:alpha val="43137"/>
                    </a:srgbClr>
                  </a:outerShdw>
                </a:effectLst>
              </a:rPr>
              <a:t>ObservationDate</a:t>
            </a:r>
            <a:r>
              <a:rPr lang="en-US" sz="1600" dirty="0">
                <a:solidFill>
                  <a:schemeClr val="bg1"/>
                </a:solidFill>
              </a:rPr>
              <a:t> - Date of the observation in MM/DD/YYYY</a:t>
            </a:r>
          </a:p>
          <a:p>
            <a:pPr algn="l" fontAlgn="base"/>
            <a:r>
              <a:rPr lang="en-US" sz="1600" dirty="0">
                <a:solidFill>
                  <a:schemeClr val="bg1">
                    <a:lumMod val="85000"/>
                  </a:schemeClr>
                </a:solidFill>
                <a:effectLst>
                  <a:outerShdw blurRad="38100" dist="38100" dir="2700000" algn="tl">
                    <a:srgbClr val="000000">
                      <a:alpha val="43137"/>
                    </a:srgbClr>
                  </a:outerShdw>
                </a:effectLst>
              </a:rPr>
              <a:t>Province/State</a:t>
            </a:r>
            <a:r>
              <a:rPr lang="en-US" sz="1600" dirty="0">
                <a:solidFill>
                  <a:schemeClr val="bg1">
                    <a:lumMod val="85000"/>
                  </a:schemeClr>
                </a:solidFill>
              </a:rPr>
              <a:t> </a:t>
            </a:r>
            <a:r>
              <a:rPr lang="en-US" sz="1600" dirty="0">
                <a:solidFill>
                  <a:schemeClr val="bg1"/>
                </a:solidFill>
              </a:rPr>
              <a:t>- Province or state of the observation </a:t>
            </a:r>
            <a:endParaRPr lang="en-US" sz="1600" dirty="0" smtClean="0">
              <a:solidFill>
                <a:schemeClr val="bg1"/>
              </a:solidFill>
            </a:endParaRPr>
          </a:p>
          <a:p>
            <a:pPr algn="l" fontAlgn="base"/>
            <a:r>
              <a:rPr lang="en-US" sz="1600" dirty="0" smtClean="0">
                <a:solidFill>
                  <a:schemeClr val="bg1">
                    <a:lumMod val="85000"/>
                  </a:schemeClr>
                </a:solidFill>
              </a:rPr>
              <a:t>Country/Region </a:t>
            </a:r>
            <a:r>
              <a:rPr lang="en-US" sz="1600" dirty="0">
                <a:solidFill>
                  <a:schemeClr val="bg1"/>
                </a:solidFill>
              </a:rPr>
              <a:t>- Country of </a:t>
            </a:r>
            <a:r>
              <a:rPr lang="en-US" sz="1600" dirty="0" smtClean="0">
                <a:solidFill>
                  <a:schemeClr val="bg1"/>
                </a:solidFill>
              </a:rPr>
              <a:t>observation</a:t>
            </a:r>
          </a:p>
          <a:p>
            <a:pPr algn="l" fontAlgn="base"/>
            <a:endParaRPr lang="en-US" sz="1600" dirty="0">
              <a:solidFill>
                <a:schemeClr val="bg1"/>
              </a:solidFill>
            </a:endParaRPr>
          </a:p>
          <a:p>
            <a:pPr algn="l" fontAlgn="base"/>
            <a:r>
              <a:rPr lang="en-US" sz="1600" dirty="0">
                <a:solidFill>
                  <a:schemeClr val="bg1">
                    <a:lumMod val="85000"/>
                  </a:schemeClr>
                </a:solidFill>
                <a:effectLst>
                  <a:outerShdw blurRad="38100" dist="38100" dir="2700000" algn="tl">
                    <a:srgbClr val="000000">
                      <a:alpha val="43137"/>
                    </a:srgbClr>
                  </a:outerShdw>
                </a:effectLst>
              </a:rPr>
              <a:t>Last Update </a:t>
            </a:r>
            <a:r>
              <a:rPr lang="en-US" sz="1600" dirty="0">
                <a:solidFill>
                  <a:schemeClr val="bg1"/>
                </a:solidFill>
              </a:rPr>
              <a:t>- Time in UTC at which the row is updated for the given province or country. </a:t>
            </a:r>
            <a:endParaRPr lang="en-US" sz="1600" dirty="0" smtClean="0">
              <a:solidFill>
                <a:schemeClr val="bg1"/>
              </a:solidFill>
            </a:endParaRPr>
          </a:p>
          <a:p>
            <a:pPr algn="l" fontAlgn="base"/>
            <a:endParaRPr lang="en-US" sz="1600" dirty="0" smtClean="0">
              <a:solidFill>
                <a:schemeClr val="bg1"/>
              </a:solidFill>
            </a:endParaRPr>
          </a:p>
          <a:p>
            <a:pPr algn="l" fontAlgn="base"/>
            <a:r>
              <a:rPr lang="en-US" sz="1600" dirty="0" smtClean="0">
                <a:solidFill>
                  <a:schemeClr val="bg1">
                    <a:lumMod val="85000"/>
                  </a:schemeClr>
                </a:solidFill>
                <a:effectLst>
                  <a:outerShdw blurRad="38100" dist="38100" dir="2700000" algn="tl">
                    <a:srgbClr val="000000">
                      <a:alpha val="43137"/>
                    </a:srgbClr>
                  </a:outerShdw>
                </a:effectLst>
              </a:rPr>
              <a:t>Confirmed</a:t>
            </a:r>
            <a:r>
              <a:rPr lang="en-US" sz="1600" dirty="0" smtClean="0">
                <a:solidFill>
                  <a:schemeClr val="bg1"/>
                </a:solidFill>
              </a:rPr>
              <a:t> </a:t>
            </a:r>
            <a:r>
              <a:rPr lang="en-US" sz="1600" dirty="0">
                <a:solidFill>
                  <a:schemeClr val="bg1"/>
                </a:solidFill>
              </a:rPr>
              <a:t>- Cumulative number of confirmed cases till that date</a:t>
            </a:r>
          </a:p>
          <a:p>
            <a:pPr algn="l" fontAlgn="base"/>
            <a:r>
              <a:rPr lang="en-US" sz="1600" dirty="0">
                <a:solidFill>
                  <a:schemeClr val="bg1">
                    <a:lumMod val="85000"/>
                  </a:schemeClr>
                </a:solidFill>
                <a:effectLst>
                  <a:outerShdw blurRad="38100" dist="38100" dir="2700000" algn="tl">
                    <a:srgbClr val="000000">
                      <a:alpha val="43137"/>
                    </a:srgbClr>
                  </a:outerShdw>
                </a:effectLst>
              </a:rPr>
              <a:t>Deaths </a:t>
            </a:r>
            <a:r>
              <a:rPr lang="en-US" sz="1600" dirty="0">
                <a:solidFill>
                  <a:schemeClr val="bg1"/>
                </a:solidFill>
              </a:rPr>
              <a:t>- Cumulative number of </a:t>
            </a:r>
            <a:r>
              <a:rPr lang="en-US" sz="1600" dirty="0" err="1">
                <a:solidFill>
                  <a:schemeClr val="bg1"/>
                </a:solidFill>
              </a:rPr>
              <a:t>of</a:t>
            </a:r>
            <a:r>
              <a:rPr lang="en-US" sz="1600" dirty="0">
                <a:solidFill>
                  <a:schemeClr val="bg1"/>
                </a:solidFill>
              </a:rPr>
              <a:t> deaths till that date</a:t>
            </a:r>
          </a:p>
          <a:p>
            <a:pPr algn="l" fontAlgn="base"/>
            <a:r>
              <a:rPr lang="en-US" sz="1600" dirty="0">
                <a:solidFill>
                  <a:schemeClr val="bg1">
                    <a:lumMod val="85000"/>
                  </a:schemeClr>
                </a:solidFill>
                <a:effectLst>
                  <a:outerShdw blurRad="38100" dist="38100" dir="2700000" algn="tl">
                    <a:srgbClr val="000000">
                      <a:alpha val="43137"/>
                    </a:srgbClr>
                  </a:outerShdw>
                </a:effectLst>
              </a:rPr>
              <a:t>Recovered</a:t>
            </a:r>
            <a:r>
              <a:rPr lang="en-US" sz="1600" dirty="0">
                <a:solidFill>
                  <a:schemeClr val="bg1"/>
                </a:solidFill>
              </a:rPr>
              <a:t> - Cumulative number of recovered cases till that date</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250"/>
                                  </p:stCondLst>
                                  <p:childTnLst>
                                    <p:set>
                                      <p:cBhvr>
                                        <p:cTn id="9" dur="1" fill="hold">
                                          <p:stCondLst>
                                            <p:cond delay="0"/>
                                          </p:stCondLst>
                                        </p:cTn>
                                        <p:tgtEl>
                                          <p:spTgt spid="41"/>
                                        </p:tgtEl>
                                        <p:attrNameLst>
                                          <p:attrName>style.visibility</p:attrName>
                                        </p:attrNameLst>
                                      </p:cBhvr>
                                      <p:to>
                                        <p:strVal val="visible"/>
                                      </p:to>
                                    </p:set>
                                    <p:anim calcmode="lin" valueType="num">
                                      <p:cBhvr additive="base">
                                        <p:cTn id="10" dur="500" fill="hold"/>
                                        <p:tgtEl>
                                          <p:spTgt spid="41"/>
                                        </p:tgtEl>
                                        <p:attrNameLst>
                                          <p:attrName>ppt_x</p:attrName>
                                        </p:attrNameLst>
                                      </p:cBhvr>
                                      <p:tavLst>
                                        <p:tav tm="0">
                                          <p:val>
                                            <p:strVal val="#ppt_x"/>
                                          </p:val>
                                        </p:tav>
                                        <p:tav tm="100000">
                                          <p:val>
                                            <p:strVal val="#ppt_x"/>
                                          </p:val>
                                        </p:tav>
                                      </p:tavLst>
                                    </p:anim>
                                    <p:anim calcmode="lin" valueType="num">
                                      <p:cBhvr additive="base">
                                        <p:cTn id="1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down)">
                                      <p:cBhvr>
                                        <p:cTn id="25" dur="500"/>
                                        <p:tgtEl>
                                          <p:spTgt spid="3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795" y="1634232"/>
            <a:ext cx="7112005" cy="4674958"/>
          </a:xfrm>
          <a:prstGeom prst="rect">
            <a:avLst/>
          </a:prstGeom>
        </p:spPr>
      </p:pic>
      <p:cxnSp>
        <p:nvCxnSpPr>
          <p:cNvPr id="9" name="直接连接符 8"/>
          <p:cNvCxnSpPr/>
          <p:nvPr/>
        </p:nvCxnSpPr>
        <p:spPr>
          <a:xfrm>
            <a:off x="9575800" y="1765300"/>
            <a:ext cx="0" cy="36449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463795" y="1765300"/>
            <a:ext cx="0" cy="36449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18"/>
          <p:cNvSpPr/>
          <p:nvPr/>
        </p:nvSpPr>
        <p:spPr bwMode="auto">
          <a:xfrm>
            <a:off x="2311997" y="1025518"/>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en-US" dirty="0" smtClean="0">
                <a:solidFill>
                  <a:srgbClr val="FFFFFF"/>
                </a:solidFill>
                <a:latin typeface="Montserrat" panose="00000500000000000000" pitchFamily="2" charset="0"/>
                <a:ea typeface="华文细黑" panose="02010600040101010101" pitchFamily="2" charset="-122"/>
                <a:cs typeface="Segoe UI" panose="020B0502040204020203" pitchFamily="34" charset="0"/>
              </a:rPr>
              <a:t>Russia</a:t>
            </a:r>
            <a:endParaRPr lang="en-US" i="1" dirty="0">
              <a:solidFill>
                <a:srgbClr val="FFFFFF"/>
              </a:solidFill>
              <a:latin typeface="Montserrat" panose="00000500000000000000" pitchFamily="2" charset="0"/>
              <a:ea typeface="华文细黑" panose="02010600040101010101" pitchFamily="2" charset="-122"/>
              <a:cs typeface="Segoe UI" panose="020B0502040204020203" pitchFamily="34" charset="0"/>
            </a:endParaRPr>
          </a:p>
        </p:txBody>
      </p:sp>
      <p:pic>
        <p:nvPicPr>
          <p:cNvPr id="27" name="Picture 256"/>
          <p:cNvPicPr>
            <a:picLocks noChangeAspect="1"/>
          </p:cNvPicPr>
          <p:nvPr/>
        </p:nvPicPr>
        <p:blipFill>
          <a:blip r:embed="rId4" cstate="email"/>
          <a:stretch>
            <a:fillRect/>
          </a:stretch>
        </p:blipFill>
        <p:spPr>
          <a:xfrm>
            <a:off x="3993758" y="2082985"/>
            <a:ext cx="550654" cy="557362"/>
          </a:xfrm>
          <a:prstGeom prst="rect">
            <a:avLst/>
          </a:prstGeom>
          <a:effectLst>
            <a:outerShdw blurRad="63500" sx="102000" sy="102000" algn="ctr" rotWithShape="0">
              <a:prstClr val="black">
                <a:alpha val="40000"/>
              </a:prstClr>
            </a:outerShdw>
          </a:effectLst>
        </p:spPr>
      </p:pic>
      <p:cxnSp>
        <p:nvCxnSpPr>
          <p:cNvPr id="28" name="Straight Connector 262"/>
          <p:cNvCxnSpPr/>
          <p:nvPr/>
        </p:nvCxnSpPr>
        <p:spPr>
          <a:xfrm>
            <a:off x="3331279" y="1463330"/>
            <a:ext cx="947687" cy="894810"/>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31" name="Rectangle 218"/>
          <p:cNvSpPr/>
          <p:nvPr/>
        </p:nvSpPr>
        <p:spPr bwMode="auto">
          <a:xfrm>
            <a:off x="350077" y="2653693"/>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en-US" dirty="0" smtClean="0">
                <a:solidFill>
                  <a:srgbClr val="FFFFFF"/>
                </a:solidFill>
                <a:latin typeface="Montserrat" panose="00000500000000000000" pitchFamily="2" charset="0"/>
                <a:ea typeface="华文细黑" panose="02010600040101010101" pitchFamily="2" charset="-122"/>
                <a:cs typeface="Segoe UI" panose="020B0502040204020203" pitchFamily="34" charset="0"/>
              </a:rPr>
              <a:t>UK</a:t>
            </a:r>
            <a:endParaRPr lang="en-US" dirty="0">
              <a:solidFill>
                <a:srgbClr val="FFFFFF"/>
              </a:solidFill>
              <a:latin typeface="Montserrat" panose="00000500000000000000" pitchFamily="2" charset="0"/>
              <a:ea typeface="华文细黑" panose="02010600040101010101" pitchFamily="2" charset="-122"/>
              <a:cs typeface="Segoe UI" panose="020B0502040204020203" pitchFamily="34" charset="0"/>
            </a:endParaRPr>
          </a:p>
        </p:txBody>
      </p:sp>
      <p:pic>
        <p:nvPicPr>
          <p:cNvPr id="32" name="Picture 256"/>
          <p:cNvPicPr>
            <a:picLocks noChangeAspect="1"/>
          </p:cNvPicPr>
          <p:nvPr/>
        </p:nvPicPr>
        <p:blipFill>
          <a:blip r:embed="rId4" cstate="email"/>
          <a:stretch>
            <a:fillRect/>
          </a:stretch>
        </p:blipFill>
        <p:spPr>
          <a:xfrm>
            <a:off x="3138958" y="3852276"/>
            <a:ext cx="550654" cy="557362"/>
          </a:xfrm>
          <a:prstGeom prst="rect">
            <a:avLst/>
          </a:prstGeom>
          <a:effectLst>
            <a:outerShdw blurRad="63500" sx="102000" sy="102000" algn="ctr" rotWithShape="0">
              <a:prstClr val="black">
                <a:alpha val="40000"/>
              </a:prstClr>
            </a:outerShdw>
          </a:effectLst>
        </p:spPr>
      </p:pic>
      <p:cxnSp>
        <p:nvCxnSpPr>
          <p:cNvPr id="33" name="Straight Connector 262"/>
          <p:cNvCxnSpPr/>
          <p:nvPr/>
        </p:nvCxnSpPr>
        <p:spPr>
          <a:xfrm flipV="1">
            <a:off x="1591898" y="2766891"/>
            <a:ext cx="1547060" cy="138298"/>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35" name="Rectangle 218"/>
          <p:cNvSpPr/>
          <p:nvPr/>
        </p:nvSpPr>
        <p:spPr bwMode="auto">
          <a:xfrm>
            <a:off x="4024127" y="1161325"/>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en-US" i="1" dirty="0" smtClean="0">
                <a:solidFill>
                  <a:srgbClr val="FFFFFF"/>
                </a:solidFill>
                <a:latin typeface="Montserrat" panose="00000500000000000000" pitchFamily="2" charset="0"/>
                <a:ea typeface="华文细黑" panose="02010600040101010101" pitchFamily="2" charset="-122"/>
                <a:cs typeface="Segoe UI" panose="020B0502040204020203" pitchFamily="34" charset="0"/>
              </a:rPr>
              <a:t>India</a:t>
            </a:r>
            <a:endParaRPr lang="en-US" i="1" dirty="0">
              <a:solidFill>
                <a:srgbClr val="FFFFFF"/>
              </a:solidFill>
              <a:latin typeface="Montserrat" panose="00000500000000000000" pitchFamily="2" charset="0"/>
              <a:ea typeface="华文细黑" panose="02010600040101010101" pitchFamily="2" charset="-122"/>
              <a:cs typeface="Segoe UI" panose="020B0502040204020203" pitchFamily="34" charset="0"/>
            </a:endParaRPr>
          </a:p>
        </p:txBody>
      </p:sp>
      <p:pic>
        <p:nvPicPr>
          <p:cNvPr id="38" name="Picture 256"/>
          <p:cNvPicPr>
            <a:picLocks noChangeAspect="1"/>
          </p:cNvPicPr>
          <p:nvPr/>
        </p:nvPicPr>
        <p:blipFill>
          <a:blip r:embed="rId4" cstate="email"/>
          <a:stretch>
            <a:fillRect/>
          </a:stretch>
        </p:blipFill>
        <p:spPr>
          <a:xfrm>
            <a:off x="3947452" y="3068927"/>
            <a:ext cx="550654" cy="557362"/>
          </a:xfrm>
          <a:prstGeom prst="rect">
            <a:avLst/>
          </a:prstGeom>
          <a:effectLst>
            <a:outerShdw blurRad="63500" sx="102000" sy="102000" algn="ctr" rotWithShape="0">
              <a:prstClr val="black">
                <a:alpha val="40000"/>
              </a:prstClr>
            </a:outerShdw>
          </a:effectLst>
        </p:spPr>
      </p:pic>
      <p:cxnSp>
        <p:nvCxnSpPr>
          <p:cNvPr id="39" name="Straight Connector 262"/>
          <p:cNvCxnSpPr/>
          <p:nvPr/>
        </p:nvCxnSpPr>
        <p:spPr>
          <a:xfrm flipH="1">
            <a:off x="4222779" y="1634232"/>
            <a:ext cx="820631" cy="1691596"/>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42" name="Rectangle 218"/>
          <p:cNvSpPr/>
          <p:nvPr/>
        </p:nvSpPr>
        <p:spPr bwMode="auto">
          <a:xfrm>
            <a:off x="9353988" y="3347608"/>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en-US" dirty="0" smtClean="0">
                <a:solidFill>
                  <a:srgbClr val="FFFFFF"/>
                </a:solidFill>
                <a:latin typeface="Montserrat" panose="00000500000000000000" pitchFamily="2" charset="0"/>
                <a:ea typeface="华文细黑" panose="02010600040101010101" pitchFamily="2" charset="-122"/>
                <a:cs typeface="Segoe UI" panose="020B0502040204020203" pitchFamily="34" charset="0"/>
              </a:rPr>
              <a:t>Brazil</a:t>
            </a:r>
            <a:endParaRPr lang="en-US" i="1" dirty="0">
              <a:solidFill>
                <a:srgbClr val="FFFFFF"/>
              </a:solidFill>
              <a:latin typeface="Montserrat" panose="00000500000000000000" pitchFamily="2" charset="0"/>
              <a:ea typeface="华文细黑" panose="02010600040101010101" pitchFamily="2" charset="-122"/>
              <a:cs typeface="Segoe UI" panose="020B0502040204020203" pitchFamily="34" charset="0"/>
            </a:endParaRPr>
          </a:p>
        </p:txBody>
      </p:sp>
      <p:pic>
        <p:nvPicPr>
          <p:cNvPr id="43" name="Picture 256"/>
          <p:cNvPicPr>
            <a:picLocks noChangeAspect="1"/>
          </p:cNvPicPr>
          <p:nvPr/>
        </p:nvPicPr>
        <p:blipFill>
          <a:blip r:embed="rId4" cstate="email"/>
          <a:stretch>
            <a:fillRect/>
          </a:stretch>
        </p:blipFill>
        <p:spPr>
          <a:xfrm>
            <a:off x="7588875" y="3677641"/>
            <a:ext cx="550654" cy="557362"/>
          </a:xfrm>
          <a:prstGeom prst="rect">
            <a:avLst/>
          </a:prstGeom>
          <a:effectLst>
            <a:outerShdw blurRad="63500" sx="102000" sy="102000" algn="ctr" rotWithShape="0">
              <a:prstClr val="black">
                <a:alpha val="40000"/>
              </a:prstClr>
            </a:outerShdw>
          </a:effectLst>
        </p:spPr>
      </p:pic>
      <p:cxnSp>
        <p:nvCxnSpPr>
          <p:cNvPr id="44" name="Straight Connector 262"/>
          <p:cNvCxnSpPr/>
          <p:nvPr/>
        </p:nvCxnSpPr>
        <p:spPr>
          <a:xfrm flipH="1">
            <a:off x="7864203" y="3713737"/>
            <a:ext cx="1949509" cy="252037"/>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218"/>
          <p:cNvSpPr/>
          <p:nvPr/>
        </p:nvSpPr>
        <p:spPr bwMode="auto">
          <a:xfrm>
            <a:off x="4844759" y="1302021"/>
            <a:ext cx="2038565" cy="60871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9953" tIns="69956" rIns="69953" bIns="69962" numCol="1" rtlCol="0" anchor="ctr" anchorCtr="0" compatLnSpc="1"/>
          <a:lstStyle/>
          <a:p>
            <a:pPr algn="ctr" defTabSz="932180">
              <a:defRPr/>
            </a:pPr>
            <a:r>
              <a:rPr lang="en-US" dirty="0" smtClean="0">
                <a:solidFill>
                  <a:srgbClr val="FFFFFF"/>
                </a:solidFill>
                <a:latin typeface="Montserrat" panose="00000500000000000000" pitchFamily="2" charset="0"/>
                <a:ea typeface="华文细黑" panose="02010600040101010101" pitchFamily="2" charset="-122"/>
                <a:cs typeface="Segoe UI" panose="020B0502040204020203" pitchFamily="34" charset="0"/>
              </a:rPr>
              <a:t> US</a:t>
            </a:r>
            <a:endParaRPr lang="en-US" dirty="0">
              <a:solidFill>
                <a:srgbClr val="FFFFFF"/>
              </a:solidFill>
              <a:latin typeface="Montserrat" panose="00000500000000000000" pitchFamily="2" charset="0"/>
              <a:ea typeface="华文细黑" panose="02010600040101010101" pitchFamily="2" charset="-122"/>
              <a:cs typeface="Segoe UI" panose="020B0502040204020203" pitchFamily="34" charset="0"/>
            </a:endParaRPr>
          </a:p>
          <a:p>
            <a:pPr algn="ctr" defTabSz="932180">
              <a:defRPr/>
            </a:pPr>
            <a:r>
              <a:rPr lang="en-US" i="1" dirty="0" smtClean="0">
                <a:solidFill>
                  <a:srgbClr val="FFFFFF"/>
                </a:solidFill>
                <a:latin typeface="Montserrat" panose="00000500000000000000" pitchFamily="2" charset="0"/>
                <a:ea typeface="华文细黑" panose="02010600040101010101" pitchFamily="2" charset="-122"/>
                <a:cs typeface="Segoe UI" panose="020B0502040204020203" pitchFamily="34" charset="0"/>
              </a:rPr>
              <a:t> </a:t>
            </a:r>
            <a:endParaRPr lang="en-US" i="1" dirty="0">
              <a:solidFill>
                <a:srgbClr val="FFFFFF"/>
              </a:solidFill>
              <a:latin typeface="Montserrat" panose="00000500000000000000" pitchFamily="2" charset="0"/>
              <a:ea typeface="华文细黑" panose="02010600040101010101" pitchFamily="2" charset="-122"/>
              <a:cs typeface="Segoe UI" panose="020B0502040204020203" pitchFamily="34" charset="0"/>
            </a:endParaRPr>
          </a:p>
        </p:txBody>
      </p:sp>
      <p:pic>
        <p:nvPicPr>
          <p:cNvPr id="20" name="Picture 256"/>
          <p:cNvPicPr>
            <a:picLocks noChangeAspect="1"/>
          </p:cNvPicPr>
          <p:nvPr/>
        </p:nvPicPr>
        <p:blipFill>
          <a:blip r:embed="rId4" cstate="email"/>
          <a:stretch>
            <a:fillRect/>
          </a:stretch>
        </p:blipFill>
        <p:spPr>
          <a:xfrm>
            <a:off x="6883324" y="2766891"/>
            <a:ext cx="550654" cy="557362"/>
          </a:xfrm>
          <a:prstGeom prst="rect">
            <a:avLst/>
          </a:prstGeom>
          <a:effectLst>
            <a:outerShdw blurRad="63500" sx="102000" sy="102000" algn="ctr" rotWithShape="0">
              <a:prstClr val="black">
                <a:alpha val="40000"/>
              </a:prstClr>
            </a:outerShdw>
          </a:effectLst>
        </p:spPr>
      </p:pic>
      <p:cxnSp>
        <p:nvCxnSpPr>
          <p:cNvPr id="21" name="Straight Connector 262"/>
          <p:cNvCxnSpPr>
            <a:stCxn id="23" idx="0"/>
          </p:cNvCxnSpPr>
          <p:nvPr/>
        </p:nvCxnSpPr>
        <p:spPr>
          <a:xfrm>
            <a:off x="6019798" y="1634232"/>
            <a:ext cx="1159725" cy="1421767"/>
          </a:xfrm>
          <a:prstGeom prst="line">
            <a:avLst/>
          </a:prstGeom>
          <a:ln>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1000"/>
                            </p:stCondLst>
                            <p:childTnLst>
                              <p:par>
                                <p:cTn id="29" presetID="2" presetClass="entr" presetSubtype="1"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par>
                          <p:cTn id="44" fill="hold">
                            <p:stCondLst>
                              <p:cond delay="1000"/>
                            </p:stCondLst>
                            <p:childTnLst>
                              <p:par>
                                <p:cTn id="45" presetID="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p:cTn id="53" dur="500" fill="hold"/>
                                        <p:tgtEl>
                                          <p:spTgt spid="38"/>
                                        </p:tgtEl>
                                        <p:attrNameLst>
                                          <p:attrName>ppt_w</p:attrName>
                                        </p:attrNameLst>
                                      </p:cBhvr>
                                      <p:tavLst>
                                        <p:tav tm="0">
                                          <p:val>
                                            <p:fltVal val="0"/>
                                          </p:val>
                                        </p:tav>
                                        <p:tav tm="100000">
                                          <p:val>
                                            <p:strVal val="#ppt_w"/>
                                          </p:val>
                                        </p:tav>
                                      </p:tavLst>
                                    </p:anim>
                                    <p:anim calcmode="lin" valueType="num">
                                      <p:cBhvr>
                                        <p:cTn id="54" dur="500" fill="hold"/>
                                        <p:tgtEl>
                                          <p:spTgt spid="38"/>
                                        </p:tgtEl>
                                        <p:attrNameLst>
                                          <p:attrName>ppt_h</p:attrName>
                                        </p:attrNameLst>
                                      </p:cBhvr>
                                      <p:tavLst>
                                        <p:tav tm="0">
                                          <p:val>
                                            <p:fltVal val="0"/>
                                          </p:val>
                                        </p:tav>
                                        <p:tav tm="100000">
                                          <p:val>
                                            <p:strVal val="#ppt_h"/>
                                          </p:val>
                                        </p:tav>
                                      </p:tavLst>
                                    </p:anim>
                                    <p:animEffect transition="in" filter="fade">
                                      <p:cBhvr>
                                        <p:cTn id="55" dur="500"/>
                                        <p:tgtEl>
                                          <p:spTgt spid="38"/>
                                        </p:tgtEl>
                                      </p:cBhvr>
                                    </p:animEffect>
                                  </p:childTnLst>
                                </p:cTn>
                              </p:par>
                            </p:childTnLst>
                          </p:cTn>
                        </p:par>
                        <p:par>
                          <p:cTn id="56" fill="hold">
                            <p:stCondLst>
                              <p:cond delay="500"/>
                            </p:stCondLst>
                            <p:childTnLst>
                              <p:par>
                                <p:cTn id="57" presetID="22" presetClass="entr" presetSubtype="4"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down)">
                                      <p:cBhvr>
                                        <p:cTn id="59" dur="500"/>
                                        <p:tgtEl>
                                          <p:spTgt spid="39"/>
                                        </p:tgtEl>
                                      </p:cBhvr>
                                    </p:animEffect>
                                  </p:childTnLst>
                                </p:cTn>
                              </p:par>
                            </p:childTnLst>
                          </p:cTn>
                        </p:par>
                        <p:par>
                          <p:cTn id="60" fill="hold">
                            <p:stCondLst>
                              <p:cond delay="1000"/>
                            </p:stCondLst>
                            <p:childTnLst>
                              <p:par>
                                <p:cTn id="61" presetID="2" presetClass="entr" presetSubtype="1"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p:cTn id="69" dur="500" fill="hold"/>
                                        <p:tgtEl>
                                          <p:spTgt spid="43"/>
                                        </p:tgtEl>
                                        <p:attrNameLst>
                                          <p:attrName>ppt_w</p:attrName>
                                        </p:attrNameLst>
                                      </p:cBhvr>
                                      <p:tavLst>
                                        <p:tav tm="0">
                                          <p:val>
                                            <p:fltVal val="0"/>
                                          </p:val>
                                        </p:tav>
                                        <p:tav tm="100000">
                                          <p:val>
                                            <p:strVal val="#ppt_w"/>
                                          </p:val>
                                        </p:tav>
                                      </p:tavLst>
                                    </p:anim>
                                    <p:anim calcmode="lin" valueType="num">
                                      <p:cBhvr>
                                        <p:cTn id="70" dur="500" fill="hold"/>
                                        <p:tgtEl>
                                          <p:spTgt spid="43"/>
                                        </p:tgtEl>
                                        <p:attrNameLst>
                                          <p:attrName>ppt_h</p:attrName>
                                        </p:attrNameLst>
                                      </p:cBhvr>
                                      <p:tavLst>
                                        <p:tav tm="0">
                                          <p:val>
                                            <p:fltVal val="0"/>
                                          </p:val>
                                        </p:tav>
                                        <p:tav tm="100000">
                                          <p:val>
                                            <p:strVal val="#ppt_h"/>
                                          </p:val>
                                        </p:tav>
                                      </p:tavLst>
                                    </p:anim>
                                    <p:animEffect transition="in" filter="fade">
                                      <p:cBhvr>
                                        <p:cTn id="71" dur="500"/>
                                        <p:tgtEl>
                                          <p:spTgt spid="43"/>
                                        </p:tgtEl>
                                      </p:cBhvr>
                                    </p:animEffect>
                                  </p:childTnLst>
                                </p:cTn>
                              </p:par>
                            </p:childTnLst>
                          </p:cTn>
                        </p:par>
                        <p:par>
                          <p:cTn id="72" fill="hold">
                            <p:stCondLst>
                              <p:cond delay="500"/>
                            </p:stCondLst>
                            <p:childTnLst>
                              <p:par>
                                <p:cTn id="73" presetID="22" presetClass="entr" presetSubtype="4" fill="hold"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down)">
                                      <p:cBhvr>
                                        <p:cTn id="75" dur="500"/>
                                        <p:tgtEl>
                                          <p:spTgt spid="44"/>
                                        </p:tgtEl>
                                      </p:cBhvr>
                                    </p:animEffect>
                                  </p:childTnLst>
                                </p:cTn>
                              </p:par>
                            </p:childTnLst>
                          </p:cTn>
                        </p:par>
                        <p:par>
                          <p:cTn id="76" fill="hold">
                            <p:stCondLst>
                              <p:cond delay="1000"/>
                            </p:stCondLst>
                            <p:childTnLst>
                              <p:par>
                                <p:cTn id="77" presetID="2" presetClass="entr" presetSubtype="1"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p:cTn id="85" dur="500" fill="hold"/>
                                        <p:tgtEl>
                                          <p:spTgt spid="20"/>
                                        </p:tgtEl>
                                        <p:attrNameLst>
                                          <p:attrName>ppt_w</p:attrName>
                                        </p:attrNameLst>
                                      </p:cBhvr>
                                      <p:tavLst>
                                        <p:tav tm="0">
                                          <p:val>
                                            <p:fltVal val="0"/>
                                          </p:val>
                                        </p:tav>
                                        <p:tav tm="100000">
                                          <p:val>
                                            <p:strVal val="#ppt_w"/>
                                          </p:val>
                                        </p:tav>
                                      </p:tavLst>
                                    </p:anim>
                                    <p:anim calcmode="lin" valueType="num">
                                      <p:cBhvr>
                                        <p:cTn id="86" dur="500" fill="hold"/>
                                        <p:tgtEl>
                                          <p:spTgt spid="20"/>
                                        </p:tgtEl>
                                        <p:attrNameLst>
                                          <p:attrName>ppt_h</p:attrName>
                                        </p:attrNameLst>
                                      </p:cBhvr>
                                      <p:tavLst>
                                        <p:tav tm="0">
                                          <p:val>
                                            <p:fltVal val="0"/>
                                          </p:val>
                                        </p:tav>
                                        <p:tav tm="100000">
                                          <p:val>
                                            <p:strVal val="#ppt_h"/>
                                          </p:val>
                                        </p:tav>
                                      </p:tavLst>
                                    </p:anim>
                                    <p:animEffect transition="in" filter="fade">
                                      <p:cBhvr>
                                        <p:cTn id="87" dur="500"/>
                                        <p:tgtEl>
                                          <p:spTgt spid="20"/>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up)">
                                      <p:cBhvr>
                                        <p:cTn id="91" dur="500"/>
                                        <p:tgtEl>
                                          <p:spTgt spid="21"/>
                                        </p:tgtEl>
                                      </p:cBhvr>
                                    </p:animEffect>
                                  </p:childTnLst>
                                </p:cTn>
                              </p:par>
                            </p:childTnLst>
                          </p:cTn>
                        </p:par>
                        <p:par>
                          <p:cTn id="92" fill="hold">
                            <p:stCondLst>
                              <p:cond delay="1000"/>
                            </p:stCondLst>
                            <p:childTnLst>
                              <p:par>
                                <p:cTn id="93" presetID="2" presetClass="entr" presetSubtype="1" fill="hold" grpId="0" nodeType="after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additive="base">
                                        <p:cTn id="95" dur="500" fill="hold"/>
                                        <p:tgtEl>
                                          <p:spTgt spid="19"/>
                                        </p:tgtEl>
                                        <p:attrNameLst>
                                          <p:attrName>ppt_x</p:attrName>
                                        </p:attrNameLst>
                                      </p:cBhvr>
                                      <p:tavLst>
                                        <p:tav tm="0">
                                          <p:val>
                                            <p:strVal val="#ppt_x"/>
                                          </p:val>
                                        </p:tav>
                                        <p:tav tm="100000">
                                          <p:val>
                                            <p:strVal val="#ppt_x"/>
                                          </p:val>
                                        </p:tav>
                                      </p:tavLst>
                                    </p:anim>
                                    <p:anim calcmode="lin" valueType="num">
                                      <p:cBhvr additive="base">
                                        <p:cTn id="9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5" grpId="0"/>
      <p:bldP spid="42"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p:cNvSpPr/>
          <p:nvPr/>
        </p:nvSpPr>
        <p:spPr>
          <a:xfrm>
            <a:off x="6737621" y="1758750"/>
            <a:ext cx="2630881" cy="3251466"/>
          </a:xfrm>
          <a:prstGeom prst="roundRect">
            <a:avLst>
              <a:gd name="adj" fmla="val 0"/>
            </a:avLst>
          </a:prstGeom>
          <a:noFill/>
          <a:ln w="762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panose="00000500000000000000" pitchFamily="2" charset="0"/>
              <a:ea typeface="华文细黑" panose="02010600040101010101" pitchFamily="2" charset="-122"/>
            </a:endParaRPr>
          </a:p>
        </p:txBody>
      </p:sp>
      <p:sp useBgFill="1">
        <p:nvSpPr>
          <p:cNvPr id="15" name="文本框 14"/>
          <p:cNvSpPr txBox="1"/>
          <p:nvPr/>
        </p:nvSpPr>
        <p:spPr>
          <a:xfrm>
            <a:off x="7385548" y="3225480"/>
            <a:ext cx="4260579" cy="4111895"/>
          </a:xfrm>
          <a:prstGeom prst="rect">
            <a:avLst/>
          </a:prstGeom>
        </p:spPr>
        <p:txBody>
          <a:bodyPr wrap="square" rtlCol="0">
            <a:spAutoFit/>
          </a:bodyPr>
          <a:lstStyle/>
          <a:p>
            <a:pPr fontAlgn="base"/>
            <a:r>
              <a:rPr lang="en-US" sz="2000" dirty="0">
                <a:solidFill>
                  <a:schemeClr val="bg1"/>
                </a:solidFill>
              </a:rPr>
              <a:t>This dataset has daily level information on the number of affected cases, deaths and recovery from 2019 novel coronavirus. Please note that this is a time series data and so the number of cases on any given day is the cumulative number.</a:t>
            </a:r>
          </a:p>
          <a:p>
            <a:pPr fontAlgn="base"/>
            <a:r>
              <a:rPr lang="en-US" sz="2000" dirty="0">
                <a:solidFill>
                  <a:schemeClr val="bg1"/>
                </a:solidFill>
              </a:rPr>
              <a:t>The data is available from 22 Jan, 2020</a:t>
            </a:r>
            <a:r>
              <a:rPr lang="en-US" dirty="0" smtClean="0"/>
              <a:t>.</a:t>
            </a:r>
          </a:p>
          <a:p>
            <a:pPr fontAlgn="base"/>
            <a:r>
              <a:rPr lang="en-US" dirty="0" smtClean="0">
                <a:solidFill>
                  <a:schemeClr val="bg1"/>
                </a:solidFill>
              </a:rPr>
              <a:t>Contained 60070 row and 8 </a:t>
            </a:r>
            <a:r>
              <a:rPr lang="en-US" dirty="0" err="1" smtClean="0">
                <a:solidFill>
                  <a:schemeClr val="bg1"/>
                </a:solidFill>
              </a:rPr>
              <a:t>colunms</a:t>
            </a:r>
            <a:r>
              <a:rPr lang="en-US" smtClean="0">
                <a:solidFill>
                  <a:schemeClr val="bg1"/>
                </a:solidFill>
              </a:rPr>
              <a:t>.</a:t>
            </a:r>
            <a:endParaRPr lang="en-US" dirty="0">
              <a:solidFill>
                <a:schemeClr val="bg1"/>
              </a:solidFill>
            </a:endParaRPr>
          </a:p>
          <a:p>
            <a:pPr algn="ctr">
              <a:lnSpc>
                <a:spcPct val="120000"/>
              </a:lnSpc>
            </a:pPr>
            <a:endParaRPr lang="en-US" altLang="zh-CN" dirty="0">
              <a:solidFill>
                <a:schemeClr val="bg1"/>
              </a:solidFill>
              <a:latin typeface="Montserrat" panose="00000500000000000000" pitchFamily="2" charset="0"/>
              <a:ea typeface="华文细黑" panose="02010600040101010101" pitchFamily="2" charset="-122"/>
              <a:sym typeface="News Gothic MT" panose="020B0504020203020204" pitchFamily="34" charset="0"/>
            </a:endParaRPr>
          </a:p>
          <a:p>
            <a:pPr algn="ctr">
              <a:lnSpc>
                <a:spcPct val="120000"/>
              </a:lnSpc>
            </a:pPr>
            <a:endParaRPr lang="zh-CN" altLang="en-US" dirty="0">
              <a:solidFill>
                <a:schemeClr val="bg1"/>
              </a:solidFill>
              <a:latin typeface="Montserrat" panose="00000500000000000000" pitchFamily="2" charset="0"/>
              <a:ea typeface="华文细黑" panose="02010600040101010101" pitchFamily="2" charset="-122"/>
            </a:endParaRPr>
          </a:p>
        </p:txBody>
      </p:sp>
      <p:sp>
        <p:nvSpPr>
          <p:cNvPr id="14" name="文本框 13"/>
          <p:cNvSpPr txBox="1"/>
          <p:nvPr/>
        </p:nvSpPr>
        <p:spPr>
          <a:xfrm>
            <a:off x="7070571" y="1885750"/>
            <a:ext cx="1718587" cy="523220"/>
          </a:xfrm>
          <a:prstGeom prst="rect">
            <a:avLst/>
          </a:prstGeom>
          <a:noFill/>
        </p:spPr>
        <p:txBody>
          <a:bodyPr wrap="square" rtlCol="0">
            <a:spAutoFit/>
          </a:bodyPr>
          <a:lstStyle/>
          <a:p>
            <a:r>
              <a:rPr lang="en-US" altLang="zh-CN" sz="2800" spc="100" dirty="0" smtClean="0">
                <a:solidFill>
                  <a:schemeClr val="bg1"/>
                </a:solidFill>
                <a:latin typeface="Montserrat" panose="00000500000000000000" pitchFamily="2" charset="0"/>
                <a:ea typeface="华文细黑" panose="02010600040101010101" pitchFamily="2" charset="-122"/>
              </a:rPr>
              <a:t>content</a:t>
            </a:r>
            <a:endParaRPr lang="zh-CN" altLang="en-US" sz="2800" spc="100" dirty="0">
              <a:solidFill>
                <a:schemeClr val="bg1"/>
              </a:solidFill>
              <a:latin typeface="Montserrat" panose="00000500000000000000" pitchFamily="2" charset="0"/>
              <a:ea typeface="华文细黑" panose="020106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81" y="-2044"/>
            <a:ext cx="7230638" cy="7082541"/>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 presetClass="entr" presetSubtype="4"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1"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1483660" y="328654"/>
            <a:ext cx="8140174" cy="1065579"/>
          </a:xfrm>
        </p:spPr>
        <p:txBody>
          <a:bodyPr>
            <a:normAutofit/>
          </a:bodyPr>
          <a:lstStyle/>
          <a:p>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ontserrat" panose="00000500000000000000" pitchFamily="2" charset="0"/>
                <a:ea typeface="华文细黑" panose="02010600040101010101" pitchFamily="2" charset="-122"/>
              </a:rPr>
              <a:t>The largest number of countries with confirmed </a:t>
            </a:r>
            <a:r>
              <a:rPr lang="en-US" altLang="zh-CN"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ontserrat" panose="00000500000000000000" pitchFamily="2" charset="0"/>
                <a:ea typeface="华文细黑" panose="02010600040101010101" pitchFamily="2" charset="-122"/>
              </a:rPr>
              <a:t>cases</a:t>
            </a:r>
            <a:r>
              <a:rPr lang="ar-EG" altLang="zh-CN"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ontserrat" panose="00000500000000000000" pitchFamily="2" charset="0"/>
                <a:ea typeface="华文细黑" panose="02010600040101010101" pitchFamily="2" charset="-122"/>
              </a:rPr>
              <a:t>:</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ontserrat" panose="00000500000000000000" pitchFamily="2" charset="0"/>
              <a:ea typeface="华文细黑" panose="02010600040101010101" pitchFamily="2" charset="-12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98" y="1417447"/>
            <a:ext cx="10782675" cy="5146315"/>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525160049"/>
  <p:tag name="MH_LIBRARY" val="GRAPHIC"/>
  <p:tag name="MH_ORDER" val="椭圆 30"/>
</p:tagLst>
</file>

<file path=ppt/tags/tag2.xml><?xml version="1.0" encoding="utf-8"?>
<p:tagLst xmlns:a="http://schemas.openxmlformats.org/drawingml/2006/main" xmlns:r="http://schemas.openxmlformats.org/officeDocument/2006/relationships" xmlns:p="http://schemas.openxmlformats.org/presentationml/2006/main">
  <p:tag name="MH" val="20170525160049"/>
  <p:tag name="MH_LIBRARY" val="GRAPHIC"/>
  <p:tag name="MH_ORDER" val="任意多边形 96"/>
</p:tagLst>
</file>

<file path=ppt/tags/tag3.xml><?xml version="1.0" encoding="utf-8"?>
<p:tagLst xmlns:a="http://schemas.openxmlformats.org/drawingml/2006/main" xmlns:r="http://schemas.openxmlformats.org/officeDocument/2006/relationships" xmlns:p="http://schemas.openxmlformats.org/presentationml/2006/main">
  <p:tag name="MH" val="20170525160049"/>
  <p:tag name="MH_LIBRARY" val="GRAPHIC"/>
  <p:tag name="MH_ORDER" val="Oval 64"/>
</p:tagLst>
</file>

<file path=ppt/tags/tag4.xml><?xml version="1.0" encoding="utf-8"?>
<p:tagLst xmlns:a="http://schemas.openxmlformats.org/drawingml/2006/main" xmlns:r="http://schemas.openxmlformats.org/officeDocument/2006/relationships" xmlns:p="http://schemas.openxmlformats.org/presentationml/2006/main">
  <p:tag name="MH" val="20170525160049"/>
  <p:tag name="MH_LIBRARY" val="GRAPHIC"/>
  <p:tag name="MH_ORDER" val="任意多边形 96"/>
</p:tagLst>
</file>

<file path=ppt/tags/tag5.xml><?xml version="1.0" encoding="utf-8"?>
<p:tagLst xmlns:a="http://schemas.openxmlformats.org/drawingml/2006/main" xmlns:r="http://schemas.openxmlformats.org/officeDocument/2006/relationships" xmlns:p="http://schemas.openxmlformats.org/presentationml/2006/main">
  <p:tag name="MH" val="20170525160049"/>
  <p:tag name="MH_LIBRARY" val="GRAPHIC"/>
  <p:tag name="MH_ORDER" val="Oval 64"/>
</p:tagLst>
</file>

<file path=ppt/tags/tag6.xml><?xml version="1.0" encoding="utf-8"?>
<p:tagLst xmlns:a="http://schemas.openxmlformats.org/drawingml/2006/main" xmlns:r="http://schemas.openxmlformats.org/officeDocument/2006/relationships" xmlns:p="http://schemas.openxmlformats.org/presentationml/2006/main">
  <p:tag name="MH" val="20170525160049"/>
  <p:tag name="MH_LIBRARY" val="GRAPHIC"/>
  <p:tag name="MH_ORDER" val="任意多边形 96"/>
</p:tagLst>
</file>

<file path=ppt/tags/tag7.xml><?xml version="1.0" encoding="utf-8"?>
<p:tagLst xmlns:a="http://schemas.openxmlformats.org/drawingml/2006/main" xmlns:r="http://schemas.openxmlformats.org/officeDocument/2006/relationships" xmlns:p="http://schemas.openxmlformats.org/presentationml/2006/main">
  <p:tag name="MH" val="20170525160049"/>
  <p:tag name="MH_LIBRARY" val="GRAPHIC"/>
  <p:tag name="MH_ORDER" val="Oval 64"/>
</p:tagLst>
</file>

<file path=ppt/tags/tag8.xml><?xml version="1.0" encoding="utf-8"?>
<p:tagLst xmlns:a="http://schemas.openxmlformats.org/drawingml/2006/main" xmlns:r="http://schemas.openxmlformats.org/officeDocument/2006/relationships" xmlns:p="http://schemas.openxmlformats.org/presentationml/2006/main">
  <p:tag name="MH" val="20170525160049"/>
  <p:tag name="MH_LIBRARY" val="GRAPHIC"/>
  <p:tag name="MH_ORDER" val="任意多边形 96"/>
</p:tagLst>
</file>

<file path=ppt/tags/tag9.xml><?xml version="1.0" encoding="utf-8"?>
<p:tagLst xmlns:a="http://schemas.openxmlformats.org/drawingml/2006/main" xmlns:r="http://schemas.openxmlformats.org/officeDocument/2006/relationships" xmlns:p="http://schemas.openxmlformats.org/presentationml/2006/main">
  <p:tag name="MH" val="20170525160049"/>
  <p:tag name="MH_LIBRARY" val="GRAPHIC"/>
  <p:tag name="MH_ORDER" val="Oval 64"/>
</p:tagLst>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267</Words>
  <Application>Microsoft Office PowerPoint</Application>
  <PresentationFormat>Custom</PresentationFormat>
  <Paragraphs>59</Paragraphs>
  <Slides>17</Slides>
  <Notes>11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Arial Black</vt:lpstr>
      <vt:lpstr>News Gothic MT</vt:lpstr>
      <vt:lpstr>华文细黑</vt:lpstr>
      <vt:lpstr>等线</vt:lpstr>
      <vt:lpstr>Segoe UI</vt:lpstr>
      <vt:lpstr>Calibri</vt:lpstr>
      <vt:lpstr>Montserrat</vt:lpstr>
      <vt:lpstr>宋体</vt:lpstr>
      <vt:lpstr>黑体</vt:lpstr>
      <vt:lpstr>微软雅黑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蓝色科技风互联网大数据PPT模板</dc:title>
  <dc:creator>PC</dc:creator>
  <cp:lastModifiedBy>C.M</cp:lastModifiedBy>
  <cp:revision>86</cp:revision>
  <dcterms:created xsi:type="dcterms:W3CDTF">2017-05-25T05:45:00Z</dcterms:created>
  <dcterms:modified xsi:type="dcterms:W3CDTF">2022-04-16T13:13:15Z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